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1" r:id="rId35"/>
    <p:sldId id="290" r:id="rId36"/>
    <p:sldId id="268" r:id="rId3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31EC69-0C2D-455F-85D0-09B5E6885D8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ADAF1B6C-517F-4B1A-B246-6DF6CB32BB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B041D960-7662-414D-97F0-88BA3761CD7B}"/>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5" name="Marcador de pie de página 4">
            <a:extLst>
              <a:ext uri="{FF2B5EF4-FFF2-40B4-BE49-F238E27FC236}">
                <a16:creationId xmlns:a16="http://schemas.microsoft.com/office/drawing/2014/main" id="{3E66CCD1-ED24-42A0-B601-EA578B957522}"/>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8253FC4-A395-47ED-9B37-7352C5B8BFFB}"/>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269933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51BB56-8042-48B0-837B-3D7F506571FC}"/>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49425884-8531-42AB-9B6C-641E1809DDF0}"/>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E430A01A-A54A-4D20-8394-2D214AF8FB16}"/>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5" name="Marcador de pie de página 4">
            <a:extLst>
              <a:ext uri="{FF2B5EF4-FFF2-40B4-BE49-F238E27FC236}">
                <a16:creationId xmlns:a16="http://schemas.microsoft.com/office/drawing/2014/main" id="{246C3FD1-3245-4AF2-B310-649E1DD0594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ABE20775-469D-4E96-B62C-7BED4BD44005}"/>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2887820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A884E38-349D-494F-911C-4E574FBBCF48}"/>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20947A89-FC6A-45E6-A401-6A5E8CBA481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4B21A9D-0C76-430B-9131-6C89DA546379}"/>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5" name="Marcador de pie de página 4">
            <a:extLst>
              <a:ext uri="{FF2B5EF4-FFF2-40B4-BE49-F238E27FC236}">
                <a16:creationId xmlns:a16="http://schemas.microsoft.com/office/drawing/2014/main" id="{A8A0C2A0-54F4-4C29-8866-B1C73B16A41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485BB10B-CCD2-4BE3-A37A-EA2A0DAA5DA5}"/>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1707815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A4B499-07F4-406F-B6DE-01AA2F85C79B}"/>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20163022-175B-40C4-A4FC-ACE605E6050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80C6C2F8-21E9-4E07-B982-B8A2143CDEE6}"/>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5" name="Marcador de pie de página 4">
            <a:extLst>
              <a:ext uri="{FF2B5EF4-FFF2-40B4-BE49-F238E27FC236}">
                <a16:creationId xmlns:a16="http://schemas.microsoft.com/office/drawing/2014/main" id="{D711564C-3F08-47C8-8532-14AFE2BFCF2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93D674C5-7AAE-4529-A596-92B24C32035C}"/>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1865460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FEC61A-30AD-4DE0-A447-AAAA3E36384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11362DD7-AFC5-42EC-94CF-645C7A48C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C44A207-5962-46B6-9487-537EAE305C93}"/>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5" name="Marcador de pie de página 4">
            <a:extLst>
              <a:ext uri="{FF2B5EF4-FFF2-40B4-BE49-F238E27FC236}">
                <a16:creationId xmlns:a16="http://schemas.microsoft.com/office/drawing/2014/main" id="{8EEC6EA7-B360-41A4-B110-CDB551824B6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3A663709-B863-4A94-852E-726D6F39D544}"/>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2327924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4E7956-E1A4-49A2-9DA2-3DC36A17E39F}"/>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9D94410-3467-40BE-B5A9-FBAD8F37423C}"/>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3076B7FF-85DC-4D7E-9870-D229EC80689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F17C715F-1968-436E-8B69-9396C2C625A1}"/>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6" name="Marcador de pie de página 5">
            <a:extLst>
              <a:ext uri="{FF2B5EF4-FFF2-40B4-BE49-F238E27FC236}">
                <a16:creationId xmlns:a16="http://schemas.microsoft.com/office/drawing/2014/main" id="{184A1D85-1E5B-4A5D-A7CB-F0AF53FF2D7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DA0B3884-1287-4817-8A84-187600620D64}"/>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1027945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12AC35-E8AD-4F95-AA89-00AEF5EEA8FF}"/>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52CF9A88-4AEB-4A07-88A9-FD33255A41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EF965305-4DFC-406C-965F-06FD97C3341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3C114FFB-1EF7-4828-BADD-AF38C29AEF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A170985-A8DB-4FF8-9A61-79DBD603CC6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D1601CA2-F81F-4CDE-AF8C-5F30B9534159}"/>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8" name="Marcador de pie de página 7">
            <a:extLst>
              <a:ext uri="{FF2B5EF4-FFF2-40B4-BE49-F238E27FC236}">
                <a16:creationId xmlns:a16="http://schemas.microsoft.com/office/drawing/2014/main" id="{CBCED7AD-34CD-4815-B9DB-F1BAF04B131D}"/>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00566866-B317-47E0-9D36-D6A3981C4975}"/>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1734607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8DF170-9CD2-48E5-AEF0-D805C70B0FF1}"/>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73696A02-C6D8-4896-8146-8A7484F346FD}"/>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4" name="Marcador de pie de página 3">
            <a:extLst>
              <a:ext uri="{FF2B5EF4-FFF2-40B4-BE49-F238E27FC236}">
                <a16:creationId xmlns:a16="http://schemas.microsoft.com/office/drawing/2014/main" id="{D7EDFBA6-85FF-483D-AE1A-82A054415C96}"/>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4AAD65CF-6EDC-4EA5-883D-491A026E39D5}"/>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817137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A1E24B6-94FC-4CBD-8009-9E2EB0E611BA}"/>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3" name="Marcador de pie de página 2">
            <a:extLst>
              <a:ext uri="{FF2B5EF4-FFF2-40B4-BE49-F238E27FC236}">
                <a16:creationId xmlns:a16="http://schemas.microsoft.com/office/drawing/2014/main" id="{BF05B66A-6D86-4B62-A73B-5B3D8C99FC6F}"/>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0F042A07-9850-43D4-B1B7-CF3AD5EEAFE7}"/>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304508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BF6A63-64D6-4D12-90E2-4A862507FE1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5C4ED8ED-76B3-4EEF-98E0-D2B3BF8E9F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B79F7934-FDB1-4A7C-9E6F-EB44F88B83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D79F9986-C90B-4A7C-B583-CF8C3C63E70C}"/>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6" name="Marcador de pie de página 5">
            <a:extLst>
              <a:ext uri="{FF2B5EF4-FFF2-40B4-BE49-F238E27FC236}">
                <a16:creationId xmlns:a16="http://schemas.microsoft.com/office/drawing/2014/main" id="{9DA31992-FFC0-4846-8631-9E46D4071B0D}"/>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21E1618F-1DCF-40C7-B59E-91F090DAB73D}"/>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3937577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CAEA9D-CC85-442A-8764-1C253305AAE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0DD4FBBA-A94E-4461-B53E-2EB10D3E8F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BD8CE245-CCD2-401B-87BE-F51A75E6B2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6BF4EBE-7410-4CA5-9236-13958D3FA27F}"/>
              </a:ext>
            </a:extLst>
          </p:cNvPr>
          <p:cNvSpPr>
            <a:spLocks noGrp="1"/>
          </p:cNvSpPr>
          <p:nvPr>
            <p:ph type="dt" sz="half" idx="10"/>
          </p:nvPr>
        </p:nvSpPr>
        <p:spPr/>
        <p:txBody>
          <a:bodyPr/>
          <a:lstStyle/>
          <a:p>
            <a:fld id="{C752640A-E48D-414F-8473-301204484888}" type="datetimeFigureOut">
              <a:rPr lang="es-ES" smtClean="0"/>
              <a:t>06/04/2020</a:t>
            </a:fld>
            <a:endParaRPr lang="es-ES"/>
          </a:p>
        </p:txBody>
      </p:sp>
      <p:sp>
        <p:nvSpPr>
          <p:cNvPr id="6" name="Marcador de pie de página 5">
            <a:extLst>
              <a:ext uri="{FF2B5EF4-FFF2-40B4-BE49-F238E27FC236}">
                <a16:creationId xmlns:a16="http://schemas.microsoft.com/office/drawing/2014/main" id="{1168B3DB-1F39-4155-A8F8-BF52CCF92D00}"/>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2C5A6086-572A-441E-9149-20E74E75B2DB}"/>
              </a:ext>
            </a:extLst>
          </p:cNvPr>
          <p:cNvSpPr>
            <a:spLocks noGrp="1"/>
          </p:cNvSpPr>
          <p:nvPr>
            <p:ph type="sldNum" sz="quarter" idx="12"/>
          </p:nvPr>
        </p:nvSpPr>
        <p:spPr/>
        <p:txBody>
          <a:bodyPr/>
          <a:lstStyle/>
          <a:p>
            <a:fld id="{D774A30B-DB0A-45A3-A60D-C1F6EE5F7A51}" type="slidenum">
              <a:rPr lang="es-ES" smtClean="0"/>
              <a:t>‹Nº›</a:t>
            </a:fld>
            <a:endParaRPr lang="es-ES"/>
          </a:p>
        </p:txBody>
      </p:sp>
    </p:spTree>
    <p:extLst>
      <p:ext uri="{BB962C8B-B14F-4D97-AF65-F5344CB8AC3E}">
        <p14:creationId xmlns:p14="http://schemas.microsoft.com/office/powerpoint/2010/main" val="2516586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AB32669-AE01-4BD5-91B2-C50B39FEFF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9F56DC39-D1DD-4222-A316-FF19101B20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CA2BCE47-06FB-48AC-ACAE-6F6002E041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2640A-E48D-414F-8473-301204484888}" type="datetimeFigureOut">
              <a:rPr lang="es-ES" smtClean="0"/>
              <a:t>06/04/2020</a:t>
            </a:fld>
            <a:endParaRPr lang="es-ES"/>
          </a:p>
        </p:txBody>
      </p:sp>
      <p:sp>
        <p:nvSpPr>
          <p:cNvPr id="5" name="Marcador de pie de página 4">
            <a:extLst>
              <a:ext uri="{FF2B5EF4-FFF2-40B4-BE49-F238E27FC236}">
                <a16:creationId xmlns:a16="http://schemas.microsoft.com/office/drawing/2014/main" id="{A32E3BB8-0B99-441D-AC40-A214ABB03A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96A02434-9549-416E-BBE8-121F9B850A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74A30B-DB0A-45A3-A60D-C1F6EE5F7A51}" type="slidenum">
              <a:rPr lang="es-ES" smtClean="0"/>
              <a:t>‹Nº›</a:t>
            </a:fld>
            <a:endParaRPr lang="es-ES"/>
          </a:p>
        </p:txBody>
      </p:sp>
    </p:spTree>
    <p:extLst>
      <p:ext uri="{BB962C8B-B14F-4D97-AF65-F5344CB8AC3E}">
        <p14:creationId xmlns:p14="http://schemas.microsoft.com/office/powerpoint/2010/main" val="2005212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9E5FD7-664F-4446-A158-129FFA6B2407}"/>
              </a:ext>
            </a:extLst>
          </p:cNvPr>
          <p:cNvSpPr>
            <a:spLocks noGrp="1"/>
          </p:cNvSpPr>
          <p:nvPr>
            <p:ph type="ctrTitle"/>
          </p:nvPr>
        </p:nvSpPr>
        <p:spPr/>
        <p:txBody>
          <a:bodyPr>
            <a:noAutofit/>
          </a:bodyPr>
          <a:lstStyle/>
          <a:p>
            <a:r>
              <a:rPr lang="es-ES" sz="4800" b="1" dirty="0">
                <a:latin typeface="News Gothic MT" panose="020B0504020203020204" pitchFamily="34" charset="0"/>
              </a:rPr>
              <a:t>ACTUALIZACIÓN MEDIDAS LABORALES Y SS COVID-19</a:t>
            </a:r>
          </a:p>
        </p:txBody>
      </p:sp>
      <p:sp>
        <p:nvSpPr>
          <p:cNvPr id="3" name="Subtítulo 2">
            <a:extLst>
              <a:ext uri="{FF2B5EF4-FFF2-40B4-BE49-F238E27FC236}">
                <a16:creationId xmlns:a16="http://schemas.microsoft.com/office/drawing/2014/main" id="{65577B14-4A1C-401A-A26B-5E251A32AC73}"/>
              </a:ext>
            </a:extLst>
          </p:cNvPr>
          <p:cNvSpPr>
            <a:spLocks noGrp="1"/>
          </p:cNvSpPr>
          <p:nvPr>
            <p:ph type="subTitle" idx="1"/>
          </p:nvPr>
        </p:nvSpPr>
        <p:spPr/>
        <p:txBody>
          <a:bodyPr>
            <a:normAutofit/>
          </a:bodyPr>
          <a:lstStyle/>
          <a:p>
            <a:r>
              <a:rPr lang="es-ES" sz="2000" b="1" dirty="0">
                <a:latin typeface="News Gothic MT" panose="020B0504020203020204" pitchFamily="34" charset="0"/>
              </a:rPr>
              <a:t>Ponente:</a:t>
            </a:r>
          </a:p>
          <a:p>
            <a:r>
              <a:rPr lang="es-ES" sz="2000" b="1" dirty="0">
                <a:latin typeface="News Gothic MT" panose="020B0504020203020204" pitchFamily="34" charset="0"/>
              </a:rPr>
              <a:t>Ángel Santos </a:t>
            </a:r>
          </a:p>
          <a:p>
            <a:r>
              <a:rPr lang="es-ES" sz="1800" b="1" dirty="0">
                <a:latin typeface="News Gothic MT" panose="020B0504020203020204" pitchFamily="34" charset="0"/>
              </a:rPr>
              <a:t>(Socio | Abogado)</a:t>
            </a:r>
          </a:p>
          <a:p>
            <a:endParaRPr lang="es-ES" dirty="0"/>
          </a:p>
        </p:txBody>
      </p:sp>
      <p:pic>
        <p:nvPicPr>
          <p:cNvPr id="1026" name="Picture 2">
            <a:extLst>
              <a:ext uri="{FF2B5EF4-FFF2-40B4-BE49-F238E27FC236}">
                <a16:creationId xmlns:a16="http://schemas.microsoft.com/office/drawing/2014/main" id="{E651A1CC-B820-45BC-B9A1-6E44A8819D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7027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EDE22D-BAD1-4858-8563-C33C798261D6}"/>
              </a:ext>
            </a:extLst>
          </p:cNvPr>
          <p:cNvSpPr>
            <a:spLocks noGrp="1"/>
          </p:cNvSpPr>
          <p:nvPr>
            <p:ph type="ctrTitle"/>
          </p:nvPr>
        </p:nvSpPr>
        <p:spPr>
          <a:xfrm>
            <a:off x="702366" y="2315059"/>
            <a:ext cx="11025808" cy="3423133"/>
          </a:xfrm>
        </p:spPr>
        <p:txBody>
          <a:bodyPr>
            <a:normAutofit fontScale="90000"/>
          </a:bodyPr>
          <a:lstStyle/>
          <a:p>
            <a:pPr algn="l"/>
            <a:r>
              <a:rPr lang="es-ES" sz="2700" b="1" dirty="0">
                <a:latin typeface="News Gothic MT" panose="020B0504020203020204" pitchFamily="34" charset="0"/>
              </a:rPr>
              <a:t>Cotización durante los expedientes de suspensión de contratos o reducción de jornada derivados de fuerza mayor por el COVID-19</a:t>
            </a:r>
            <a:br>
              <a:rPr lang="es-ES" sz="2700" b="1" dirty="0">
                <a:latin typeface="News Gothic MT" panose="020B0504020203020204" pitchFamily="34" charset="0"/>
              </a:rPr>
            </a:br>
            <a:br>
              <a:rPr lang="es-ES" sz="2700" dirty="0">
                <a:latin typeface="News Gothic MT" panose="020B0504020203020204" pitchFamily="34" charset="0"/>
              </a:rPr>
            </a:br>
            <a:r>
              <a:rPr lang="es-ES" sz="2400" dirty="0">
                <a:latin typeface="News Gothic MT" panose="020B0504020203020204" pitchFamily="34" charset="0"/>
              </a:rPr>
              <a:t>Exoneración de cotización durante el período de suspensión/reducción de jornada:</a:t>
            </a:r>
            <a:br>
              <a:rPr lang="es-ES" sz="2400" dirty="0">
                <a:latin typeface="News Gothic MT" panose="020B0504020203020204" pitchFamily="34" charset="0"/>
              </a:rPr>
            </a:br>
            <a:br>
              <a:rPr lang="es-ES" sz="2400" dirty="0">
                <a:latin typeface="News Gothic MT" panose="020B0504020203020204" pitchFamily="34" charset="0"/>
              </a:rPr>
            </a:br>
            <a:r>
              <a:rPr lang="es-ES" sz="2400" dirty="0">
                <a:latin typeface="News Gothic MT" panose="020B0504020203020204" pitchFamily="34" charset="0"/>
              </a:rPr>
              <a:t>-  100% cuando la empresa tenga menos de 50 trabajadores a 29/02/2020.</a:t>
            </a:r>
            <a:br>
              <a:rPr lang="es-ES" sz="2400" dirty="0">
                <a:latin typeface="News Gothic MT" panose="020B0504020203020204" pitchFamily="34" charset="0"/>
              </a:rPr>
            </a:br>
            <a:r>
              <a:rPr lang="es-ES" sz="2400" dirty="0">
                <a:latin typeface="News Gothic MT" panose="020B0504020203020204" pitchFamily="34" charset="0"/>
              </a:rPr>
              <a:t>-  75% cuando la empresa tenga 50 o más trabajadores a fecha 29/02/2020.</a:t>
            </a:r>
            <a:br>
              <a:rPr lang="es-ES" sz="2400" dirty="0">
                <a:latin typeface="News Gothic MT" panose="020B0504020203020204" pitchFamily="34" charset="0"/>
              </a:rPr>
            </a:br>
            <a:r>
              <a:rPr lang="es-ES" sz="2400" dirty="0">
                <a:latin typeface="News Gothic MT" panose="020B0504020203020204" pitchFamily="34" charset="0"/>
              </a:rPr>
              <a:t>-  Consideración de período cotizado para los afectados.</a:t>
            </a:r>
            <a:br>
              <a:rPr lang="es-ES" sz="2400" dirty="0">
                <a:latin typeface="News Gothic MT" panose="020B0504020203020204" pitchFamily="34" charset="0"/>
              </a:rPr>
            </a:br>
            <a:r>
              <a:rPr lang="es-ES" sz="2400" dirty="0">
                <a:latin typeface="News Gothic MT" panose="020B0504020203020204" pitchFamily="34" charset="0"/>
              </a:rPr>
              <a:t>-  Compromiso mantenimiento del empleo durante 6 meses.</a:t>
            </a:r>
            <a:br>
              <a:rPr lang="es-ES" dirty="0"/>
            </a:br>
            <a:endParaRPr lang="es-ES" dirty="0"/>
          </a:p>
        </p:txBody>
      </p:sp>
      <p:pic>
        <p:nvPicPr>
          <p:cNvPr id="4" name="Picture 2">
            <a:extLst>
              <a:ext uri="{FF2B5EF4-FFF2-40B4-BE49-F238E27FC236}">
                <a16:creationId xmlns:a16="http://schemas.microsoft.com/office/drawing/2014/main" id="{BE43DB0A-F909-47B5-8A90-E3FA0CCED0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4928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2A4C98-D956-45DD-9613-3CD81AAC53F4}"/>
              </a:ext>
            </a:extLst>
          </p:cNvPr>
          <p:cNvSpPr>
            <a:spLocks noGrp="1"/>
          </p:cNvSpPr>
          <p:nvPr>
            <p:ph type="ctrTitle"/>
          </p:nvPr>
        </p:nvSpPr>
        <p:spPr>
          <a:xfrm>
            <a:off x="384313" y="583096"/>
            <a:ext cx="11145078" cy="5939941"/>
          </a:xfrm>
        </p:spPr>
        <p:txBody>
          <a:bodyPr>
            <a:normAutofit/>
          </a:bodyPr>
          <a:lstStyle/>
          <a:p>
            <a:pPr algn="l"/>
            <a:r>
              <a:rPr lang="es-ES" sz="2800" b="1" dirty="0">
                <a:latin typeface="News Gothic MT" panose="020B0504020203020204" pitchFamily="34" charset="0"/>
              </a:rPr>
              <a:t>Desempleo</a:t>
            </a:r>
            <a:br>
              <a:rPr lang="es-ES" sz="2000" dirty="0">
                <a:latin typeface="News Gothic MT" panose="020B0504020203020204" pitchFamily="34" charset="0"/>
              </a:rPr>
            </a:br>
            <a:r>
              <a:rPr lang="es-ES" sz="2000" b="1" dirty="0">
                <a:latin typeface="News Gothic MT" panose="020B0504020203020204" pitchFamily="34" charset="0"/>
              </a:rPr>
              <a:t> </a:t>
            </a:r>
            <a:br>
              <a:rPr lang="es-ES" sz="2000" dirty="0">
                <a:latin typeface="News Gothic MT" panose="020B0504020203020204" pitchFamily="34" charset="0"/>
              </a:rPr>
            </a:br>
            <a:r>
              <a:rPr lang="es-ES" sz="2400" dirty="0">
                <a:latin typeface="News Gothic MT" panose="020B0504020203020204" pitchFamily="34" charset="0"/>
              </a:rPr>
              <a:t>Las prestaciones derivadas de las suspensiones y reducciones de jornada con base a las circunstancias extraordinarias:</a:t>
            </a:r>
            <a:br>
              <a:rPr lang="es-ES" sz="2400" dirty="0">
                <a:latin typeface="News Gothic MT" panose="020B0504020203020204" pitchFamily="34" charset="0"/>
              </a:rPr>
            </a:br>
            <a:br>
              <a:rPr lang="es-ES" sz="2400" dirty="0">
                <a:latin typeface="News Gothic MT" panose="020B0504020203020204" pitchFamily="34" charset="0"/>
              </a:rPr>
            </a:br>
            <a:r>
              <a:rPr lang="es-ES" sz="2200" dirty="0">
                <a:latin typeface="News Gothic MT" panose="020B0504020203020204" pitchFamily="34" charset="0"/>
              </a:rPr>
              <a:t>-  Reconocimiento sin carencia previa.</a:t>
            </a:r>
            <a:br>
              <a:rPr lang="es-ES" sz="2200" dirty="0">
                <a:latin typeface="News Gothic MT" panose="020B0504020203020204" pitchFamily="34" charset="0"/>
              </a:rPr>
            </a:br>
            <a:r>
              <a:rPr lang="es-ES" sz="2200" dirty="0">
                <a:latin typeface="News Gothic MT" panose="020B0504020203020204" pitchFamily="34" charset="0"/>
              </a:rPr>
              <a:t>-  No computarán a efectos de consumir los períodos máximos.</a:t>
            </a:r>
            <a:br>
              <a:rPr lang="es-ES" sz="2200" dirty="0">
                <a:latin typeface="News Gothic MT" panose="020B0504020203020204" pitchFamily="34" charset="0"/>
              </a:rPr>
            </a:br>
            <a:r>
              <a:rPr lang="es-ES" sz="2200" dirty="0">
                <a:latin typeface="News Gothic MT" panose="020B0504020203020204" pitchFamily="34" charset="0"/>
              </a:rPr>
              <a:t>-  Fijos discontinuos podrán ampliar la prestación hasta 90 días.</a:t>
            </a:r>
            <a:br>
              <a:rPr lang="es-ES" sz="2200" dirty="0">
                <a:latin typeface="News Gothic MT" panose="020B0504020203020204" pitchFamily="34" charset="0"/>
              </a:rPr>
            </a:br>
            <a:r>
              <a:rPr lang="es-ES" sz="2200" dirty="0">
                <a:latin typeface="News Gothic MT" panose="020B0504020203020204" pitchFamily="34" charset="0"/>
              </a:rPr>
              <a:t>-  Inaplicación del plazo de 15 días para solicitar la prestación por desempleo.</a:t>
            </a:r>
            <a:br>
              <a:rPr lang="es-ES" sz="2200" dirty="0">
                <a:latin typeface="News Gothic MT" panose="020B0504020203020204" pitchFamily="34" charset="0"/>
              </a:rPr>
            </a:br>
            <a:r>
              <a:rPr lang="es-ES" sz="2200" dirty="0">
                <a:latin typeface="News Gothic MT" panose="020B0504020203020204" pitchFamily="34" charset="0"/>
              </a:rPr>
              <a:t>-  Prórroga del subsidio por desempleo y declaración de rentas anual</a:t>
            </a:r>
            <a:br>
              <a:rPr lang="es-ES" sz="2200" dirty="0">
                <a:latin typeface="News Gothic MT" panose="020B0504020203020204" pitchFamily="34" charset="0"/>
              </a:rPr>
            </a:br>
            <a:r>
              <a:rPr lang="es-ES" sz="2200" dirty="0">
                <a:latin typeface="News Gothic MT" panose="020B0504020203020204" pitchFamily="34" charset="0"/>
              </a:rPr>
              <a:t>-  Se suspende la solicitud de prórroga</a:t>
            </a:r>
            <a:br>
              <a:rPr lang="es-ES" sz="2200" dirty="0">
                <a:latin typeface="News Gothic MT" panose="020B0504020203020204" pitchFamily="34" charset="0"/>
              </a:rPr>
            </a:br>
            <a:r>
              <a:rPr lang="es-ES" sz="2200" dirty="0">
                <a:latin typeface="News Gothic MT" panose="020B0504020203020204" pitchFamily="34" charset="0"/>
              </a:rPr>
              <a:t>-  Suspensión del plazo para la presentación de la declaración de rentas</a:t>
            </a:r>
            <a:br>
              <a:rPr lang="es-ES" dirty="0"/>
            </a:br>
            <a:endParaRPr lang="es-ES" dirty="0"/>
          </a:p>
        </p:txBody>
      </p:sp>
      <p:pic>
        <p:nvPicPr>
          <p:cNvPr id="4" name="Picture 2">
            <a:extLst>
              <a:ext uri="{FF2B5EF4-FFF2-40B4-BE49-F238E27FC236}">
                <a16:creationId xmlns:a16="http://schemas.microsoft.com/office/drawing/2014/main" id="{86868BA2-CE24-4841-B22A-8998E13E7C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1998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22C320-50F1-42A0-8E3F-5AD2F8B7D956}"/>
              </a:ext>
            </a:extLst>
          </p:cNvPr>
          <p:cNvSpPr>
            <a:spLocks noGrp="1"/>
          </p:cNvSpPr>
          <p:nvPr>
            <p:ph type="ctrTitle"/>
          </p:nvPr>
        </p:nvSpPr>
        <p:spPr>
          <a:xfrm>
            <a:off x="914400" y="1725613"/>
            <a:ext cx="10363200" cy="5212176"/>
          </a:xfrm>
        </p:spPr>
        <p:txBody>
          <a:bodyPr>
            <a:normAutofit/>
          </a:bodyPr>
          <a:lstStyle/>
          <a:p>
            <a:pPr algn="l"/>
            <a:r>
              <a:rPr lang="es-ES" sz="3200" b="1" i="1" dirty="0">
                <a:latin typeface="News Gothic MT" panose="020B0504020203020204" pitchFamily="34" charset="0"/>
              </a:rPr>
              <a:t>Las medidas referentes a </a:t>
            </a:r>
            <a:r>
              <a:rPr lang="es-ES" sz="3200" b="1" i="1" dirty="0" err="1">
                <a:latin typeface="News Gothic MT" panose="020B0504020203020204" pitchFamily="34" charset="0"/>
              </a:rPr>
              <a:t>ERE´s</a:t>
            </a:r>
            <a:r>
              <a:rPr lang="es-ES" sz="3200" b="1" i="1" dirty="0">
                <a:latin typeface="News Gothic MT" panose="020B0504020203020204" pitchFamily="34" charset="0"/>
              </a:rPr>
              <a:t> exoneración de cuotas y desempleo mantendrán su vigencia mientras dure la situación del COVID-19 y el resto un mes salvo prórroga expresa.</a:t>
            </a:r>
            <a:br>
              <a:rPr lang="es-ES" sz="3200" b="1" i="1" dirty="0">
                <a:latin typeface="News Gothic MT" panose="020B0504020203020204" pitchFamily="34" charset="0"/>
              </a:rPr>
            </a:br>
            <a:br>
              <a:rPr lang="es-ES" sz="3200" b="1" i="1" dirty="0">
                <a:latin typeface="News Gothic MT" panose="020B0504020203020204" pitchFamily="34" charset="0"/>
              </a:rPr>
            </a:br>
            <a:r>
              <a:rPr lang="es-ES" sz="3200" b="1" i="1" dirty="0">
                <a:latin typeface="News Gothic MT" panose="020B0504020203020204" pitchFamily="34" charset="0"/>
              </a:rPr>
              <a:t>No aplicación suspensión plazos administrativos del Real Decreto 463/2020.</a:t>
            </a:r>
            <a:br>
              <a:rPr lang="es-ES" sz="3200" b="1" i="1" dirty="0">
                <a:latin typeface="News Gothic MT" panose="020B0504020203020204" pitchFamily="34" charset="0"/>
              </a:rPr>
            </a:br>
            <a:br>
              <a:rPr lang="es-ES" dirty="0"/>
            </a:br>
            <a:endParaRPr lang="es-ES" dirty="0"/>
          </a:p>
        </p:txBody>
      </p:sp>
      <p:pic>
        <p:nvPicPr>
          <p:cNvPr id="4" name="Picture 2">
            <a:extLst>
              <a:ext uri="{FF2B5EF4-FFF2-40B4-BE49-F238E27FC236}">
                <a16:creationId xmlns:a16="http://schemas.microsoft.com/office/drawing/2014/main" id="{85788302-B2F6-42F9-B071-5FE9A42A086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0637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926534-56C3-43C3-BA28-D22A1C8D895B}"/>
              </a:ext>
            </a:extLst>
          </p:cNvPr>
          <p:cNvSpPr>
            <a:spLocks noGrp="1"/>
          </p:cNvSpPr>
          <p:nvPr>
            <p:ph type="ctrTitle"/>
          </p:nvPr>
        </p:nvSpPr>
        <p:spPr>
          <a:xfrm>
            <a:off x="1524000" y="1122363"/>
            <a:ext cx="9144000" cy="1187700"/>
          </a:xfrm>
        </p:spPr>
        <p:txBody>
          <a:bodyPr/>
          <a:lstStyle/>
          <a:p>
            <a:r>
              <a:rPr lang="es-ES" b="1" dirty="0">
                <a:latin typeface="News Gothic MT" panose="020B0504020203020204" pitchFamily="34" charset="0"/>
              </a:rPr>
              <a:t>RD-LEY 9/2020</a:t>
            </a:r>
            <a:endParaRPr lang="es-ES" dirty="0"/>
          </a:p>
        </p:txBody>
      </p:sp>
      <p:sp>
        <p:nvSpPr>
          <p:cNvPr id="3" name="Subtítulo 2">
            <a:extLst>
              <a:ext uri="{FF2B5EF4-FFF2-40B4-BE49-F238E27FC236}">
                <a16:creationId xmlns:a16="http://schemas.microsoft.com/office/drawing/2014/main" id="{F74DECE4-0731-42B5-BC33-D5F09831EA25}"/>
              </a:ext>
            </a:extLst>
          </p:cNvPr>
          <p:cNvSpPr>
            <a:spLocks noGrp="1"/>
          </p:cNvSpPr>
          <p:nvPr>
            <p:ph type="subTitle" idx="1"/>
          </p:nvPr>
        </p:nvSpPr>
        <p:spPr>
          <a:xfrm>
            <a:off x="1524000" y="2513013"/>
            <a:ext cx="9144000" cy="3659187"/>
          </a:xfrm>
        </p:spPr>
        <p:txBody>
          <a:bodyPr>
            <a:normAutofit/>
          </a:bodyPr>
          <a:lstStyle/>
          <a:p>
            <a:pPr algn="just"/>
            <a:r>
              <a:rPr lang="es-ES" b="1" dirty="0">
                <a:latin typeface="News Gothic MT" panose="020B0504020203020204" pitchFamily="34" charset="0"/>
              </a:rPr>
              <a:t>Medidas extraordinarias para la protección del empleo:</a:t>
            </a:r>
          </a:p>
          <a:p>
            <a:pPr algn="just"/>
            <a:endParaRPr lang="es-ES" b="1" dirty="0">
              <a:latin typeface="News Gothic MT" panose="020B0504020203020204" pitchFamily="34" charset="0"/>
            </a:endParaRPr>
          </a:p>
          <a:p>
            <a:pPr algn="just"/>
            <a:r>
              <a:rPr lang="es-ES" b="1" dirty="0">
                <a:latin typeface="News Gothic MT" panose="020B0504020203020204" pitchFamily="34" charset="0"/>
              </a:rPr>
              <a:t>La fuerza mayor y las causas económicas, técnicas, organizativas y de producción en las que se amparan las medidas de suspensión de contratos y reducción de jornada </a:t>
            </a:r>
            <a:r>
              <a:rPr lang="es-ES" dirty="0">
                <a:latin typeface="News Gothic MT" panose="020B0504020203020204" pitchFamily="34" charset="0"/>
              </a:rPr>
              <a:t>previstas en los artículos 22 y 23 del Real Decreto-ley 8/2020, de 17 de marzo, </a:t>
            </a:r>
            <a:r>
              <a:rPr lang="es-ES" b="1" dirty="0">
                <a:latin typeface="News Gothic MT" panose="020B0504020203020204" pitchFamily="34" charset="0"/>
              </a:rPr>
              <a:t>no se podrán entender como justificativas de la extinción del contrato de trabajo ni del despido.</a:t>
            </a:r>
          </a:p>
          <a:p>
            <a:endParaRPr lang="es-ES" dirty="0"/>
          </a:p>
        </p:txBody>
      </p:sp>
      <p:pic>
        <p:nvPicPr>
          <p:cNvPr id="5" name="Picture 2">
            <a:extLst>
              <a:ext uri="{FF2B5EF4-FFF2-40B4-BE49-F238E27FC236}">
                <a16:creationId xmlns:a16="http://schemas.microsoft.com/office/drawing/2014/main" id="{A21018C3-F186-4DC4-933C-57D9644302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83272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E40994-5104-4B46-B97B-BC0710A996BD}"/>
              </a:ext>
            </a:extLst>
          </p:cNvPr>
          <p:cNvSpPr>
            <a:spLocks noGrp="1"/>
          </p:cNvSpPr>
          <p:nvPr>
            <p:ph type="title"/>
          </p:nvPr>
        </p:nvSpPr>
        <p:spPr>
          <a:xfrm>
            <a:off x="838200" y="1725613"/>
            <a:ext cx="10515600" cy="1149934"/>
          </a:xfrm>
        </p:spPr>
        <p:txBody>
          <a:bodyPr>
            <a:noAutofit/>
          </a:bodyPr>
          <a:lstStyle/>
          <a:p>
            <a:pPr algn="just"/>
            <a:r>
              <a:rPr lang="es-ES" sz="3600" dirty="0">
                <a:latin typeface="News Gothic MT" panose="020B0504020203020204" pitchFamily="34" charset="0"/>
              </a:rPr>
              <a:t>Especialidades prestación desempleo derivada ERTES fuerza o causas ETOP por Covid-19</a:t>
            </a:r>
          </a:p>
        </p:txBody>
      </p:sp>
      <p:sp>
        <p:nvSpPr>
          <p:cNvPr id="3" name="Marcador de contenido 2">
            <a:extLst>
              <a:ext uri="{FF2B5EF4-FFF2-40B4-BE49-F238E27FC236}">
                <a16:creationId xmlns:a16="http://schemas.microsoft.com/office/drawing/2014/main" id="{C3C19F94-15D6-4E23-9606-A8AAC047210D}"/>
              </a:ext>
            </a:extLst>
          </p:cNvPr>
          <p:cNvSpPr>
            <a:spLocks noGrp="1"/>
          </p:cNvSpPr>
          <p:nvPr>
            <p:ph idx="1"/>
          </p:nvPr>
        </p:nvSpPr>
        <p:spPr>
          <a:xfrm>
            <a:off x="838200" y="3092115"/>
            <a:ext cx="10515600" cy="3084847"/>
          </a:xfrm>
        </p:spPr>
        <p:txBody>
          <a:bodyPr>
            <a:normAutofit/>
          </a:bodyPr>
          <a:lstStyle/>
          <a:p>
            <a:r>
              <a:rPr lang="es-ES" dirty="0">
                <a:latin typeface="News Gothic MT" panose="020B0504020203020204" pitchFamily="34" charset="0"/>
              </a:rPr>
              <a:t>Se iniciará mediante una solicitud colectiva presentada por la empresa ante la entidad gestora </a:t>
            </a:r>
          </a:p>
          <a:p>
            <a:r>
              <a:rPr lang="es-ES" dirty="0">
                <a:latin typeface="News Gothic MT" panose="020B0504020203020204" pitchFamily="34" charset="0"/>
              </a:rPr>
              <a:t>Plazo de 5 días desde la solicitud de ERTE por fuerza mayor o, desde la fecha en que se notifique a la AT la decisión final en los procedimientos por causas ETOP.</a:t>
            </a:r>
          </a:p>
          <a:p>
            <a:r>
              <a:rPr lang="es-ES" dirty="0">
                <a:latin typeface="News Gothic MT" panose="020B0504020203020204" pitchFamily="34" charset="0"/>
              </a:rPr>
              <a:t>Para los ERTES solicitados con anterioridad al 28 de marzo, plazo fine 3 de abril.</a:t>
            </a:r>
          </a:p>
          <a:p>
            <a:endParaRPr lang="es-ES" dirty="0"/>
          </a:p>
        </p:txBody>
      </p:sp>
      <p:pic>
        <p:nvPicPr>
          <p:cNvPr id="4" name="Picture 2">
            <a:extLst>
              <a:ext uri="{FF2B5EF4-FFF2-40B4-BE49-F238E27FC236}">
                <a16:creationId xmlns:a16="http://schemas.microsoft.com/office/drawing/2014/main" id="{FFAD9ED1-DC84-4A66-8439-9BB4962D74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23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E85FAC-7946-4904-BD4C-82F68D1E7937}"/>
              </a:ext>
            </a:extLst>
          </p:cNvPr>
          <p:cNvSpPr>
            <a:spLocks noGrp="1"/>
          </p:cNvSpPr>
          <p:nvPr>
            <p:ph type="title"/>
          </p:nvPr>
        </p:nvSpPr>
        <p:spPr>
          <a:xfrm>
            <a:off x="838200" y="2033337"/>
            <a:ext cx="10515600" cy="818147"/>
          </a:xfrm>
        </p:spPr>
        <p:txBody>
          <a:bodyPr>
            <a:normAutofit fontScale="90000"/>
          </a:bodyPr>
          <a:lstStyle/>
          <a:p>
            <a:r>
              <a:rPr lang="es-ES" sz="4000" b="1" dirty="0">
                <a:latin typeface="News Gothic MT" panose="020B0504020203020204" pitchFamily="34" charset="0"/>
              </a:rPr>
              <a:t>Interrupción del cómputo de la duración máxima de los contratos temporales</a:t>
            </a:r>
            <a:br>
              <a:rPr lang="es-ES" b="1" dirty="0"/>
            </a:br>
            <a:endParaRPr lang="es-ES" dirty="0"/>
          </a:p>
        </p:txBody>
      </p:sp>
      <p:sp>
        <p:nvSpPr>
          <p:cNvPr id="3" name="Marcador de contenido 2">
            <a:extLst>
              <a:ext uri="{FF2B5EF4-FFF2-40B4-BE49-F238E27FC236}">
                <a16:creationId xmlns:a16="http://schemas.microsoft.com/office/drawing/2014/main" id="{E024AEF7-543B-4DB7-AB85-58F11AB7316B}"/>
              </a:ext>
            </a:extLst>
          </p:cNvPr>
          <p:cNvSpPr>
            <a:spLocks noGrp="1"/>
          </p:cNvSpPr>
          <p:nvPr>
            <p:ph idx="1"/>
          </p:nvPr>
        </p:nvSpPr>
        <p:spPr>
          <a:xfrm>
            <a:off x="838200" y="3068053"/>
            <a:ext cx="10515600" cy="3108910"/>
          </a:xfrm>
        </p:spPr>
        <p:txBody>
          <a:bodyPr>
            <a:normAutofit/>
          </a:bodyPr>
          <a:lstStyle/>
          <a:p>
            <a:pPr marL="0" indent="0" algn="just">
              <a:buNone/>
            </a:pPr>
            <a:r>
              <a:rPr lang="es-ES" dirty="0">
                <a:latin typeface="News Gothic MT" panose="020B0504020203020204" pitchFamily="34" charset="0"/>
              </a:rPr>
              <a:t>La suspensión de los contratos temporales, incluidos los formativos, de relevo e interinidad, por verse incluidos en el ERTE FM o ETOP, supondrá la interrupción del cómputo, tanto de la duración de estos contratos, como de los periodos de referencia equivalentes al periodo suspendido, en cada una de estas modalidades contractuales.</a:t>
            </a:r>
          </a:p>
          <a:p>
            <a:endParaRPr lang="es-ES" dirty="0"/>
          </a:p>
        </p:txBody>
      </p:sp>
      <p:pic>
        <p:nvPicPr>
          <p:cNvPr id="4" name="Picture 2">
            <a:extLst>
              <a:ext uri="{FF2B5EF4-FFF2-40B4-BE49-F238E27FC236}">
                <a16:creationId xmlns:a16="http://schemas.microsoft.com/office/drawing/2014/main" id="{981BF8F8-7952-4A2E-AEF8-33A5E89251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1834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9C893B-AC27-4CCF-9547-61830AF9156D}"/>
              </a:ext>
            </a:extLst>
          </p:cNvPr>
          <p:cNvSpPr>
            <a:spLocks noGrp="1"/>
          </p:cNvSpPr>
          <p:nvPr>
            <p:ph type="title"/>
          </p:nvPr>
        </p:nvSpPr>
        <p:spPr>
          <a:xfrm>
            <a:off x="838200" y="1735723"/>
            <a:ext cx="10515600" cy="1325563"/>
          </a:xfrm>
        </p:spPr>
        <p:txBody>
          <a:bodyPr>
            <a:noAutofit/>
          </a:bodyPr>
          <a:lstStyle/>
          <a:p>
            <a:pPr algn="just"/>
            <a:r>
              <a:rPr lang="es-ES" sz="3200" b="1" dirty="0">
                <a:latin typeface="News Gothic MT" panose="020B0504020203020204" pitchFamily="34" charset="0"/>
              </a:rPr>
              <a:t>Limitación de la duración de los expedientes temporales de regulación de empleo basados en FUERZA MAYOR</a:t>
            </a:r>
            <a:endParaRPr lang="es-ES" sz="3200" dirty="0">
              <a:latin typeface="News Gothic MT" panose="020B0504020203020204" pitchFamily="34" charset="0"/>
            </a:endParaRPr>
          </a:p>
        </p:txBody>
      </p:sp>
      <p:sp>
        <p:nvSpPr>
          <p:cNvPr id="3" name="Marcador de contenido 2">
            <a:extLst>
              <a:ext uri="{FF2B5EF4-FFF2-40B4-BE49-F238E27FC236}">
                <a16:creationId xmlns:a16="http://schemas.microsoft.com/office/drawing/2014/main" id="{7F8FBBD2-AF9E-47CB-98A0-0142EB227207}"/>
              </a:ext>
            </a:extLst>
          </p:cNvPr>
          <p:cNvSpPr>
            <a:spLocks noGrp="1"/>
          </p:cNvSpPr>
          <p:nvPr>
            <p:ph idx="1"/>
          </p:nvPr>
        </p:nvSpPr>
        <p:spPr>
          <a:xfrm>
            <a:off x="838200" y="3308683"/>
            <a:ext cx="10515600" cy="2868279"/>
          </a:xfrm>
        </p:spPr>
        <p:txBody>
          <a:bodyPr>
            <a:normAutofit fontScale="92500" lnSpcReduction="10000"/>
          </a:bodyPr>
          <a:lstStyle/>
          <a:p>
            <a:pPr algn="just"/>
            <a:r>
              <a:rPr lang="es-ES" sz="2400" dirty="0">
                <a:latin typeface="News Gothic MT" panose="020B0504020203020204" pitchFamily="34" charset="0"/>
              </a:rPr>
              <a:t>La duración de los expedientes de regulación de empleo autorizados al amparo de FUERZA MAYOR no podrá extenderse más allá del periodo en que se mantenga la situación extraordinaria derivada del COVID-19:</a:t>
            </a:r>
          </a:p>
          <a:p>
            <a:pPr lvl="1" algn="just"/>
            <a:r>
              <a:rPr lang="es-ES" sz="2100" b="1" dirty="0">
                <a:solidFill>
                  <a:srgbClr val="FF0000"/>
                </a:solidFill>
                <a:latin typeface="News Gothic MT" panose="020B0504020203020204" pitchFamily="34" charset="0"/>
              </a:rPr>
              <a:t>Estado de alarma RD 463/2020</a:t>
            </a:r>
          </a:p>
          <a:p>
            <a:pPr lvl="1" algn="just"/>
            <a:r>
              <a:rPr lang="es-ES" sz="2100" b="1" dirty="0">
                <a:solidFill>
                  <a:srgbClr val="FF0000"/>
                </a:solidFill>
                <a:latin typeface="News Gothic MT" panose="020B0504020203020204" pitchFamily="34" charset="0"/>
              </a:rPr>
              <a:t>Prórrogas</a:t>
            </a:r>
          </a:p>
          <a:p>
            <a:pPr algn="just"/>
            <a:r>
              <a:rPr lang="es-ES" sz="2400" dirty="0">
                <a:latin typeface="News Gothic MT" panose="020B0504020203020204" pitchFamily="34" charset="0"/>
              </a:rPr>
              <a:t>Esta limitación resultará aplicable tanto en aquellos expedientes respecto de los cuales recaiga resolución expresa como a los que sean resueltos por silencio administrativo, con independencia del contenido de la solicitud empresarial concreta.</a:t>
            </a:r>
          </a:p>
          <a:p>
            <a:endParaRPr lang="es-ES" dirty="0"/>
          </a:p>
        </p:txBody>
      </p:sp>
      <p:pic>
        <p:nvPicPr>
          <p:cNvPr id="4" name="Picture 2">
            <a:extLst>
              <a:ext uri="{FF2B5EF4-FFF2-40B4-BE49-F238E27FC236}">
                <a16:creationId xmlns:a16="http://schemas.microsoft.com/office/drawing/2014/main" id="{AB5CDBEE-7A52-43BA-8FCB-FC18C1AC06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8904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9BDE01-4DC1-44F8-9434-503C0F0E48CA}"/>
              </a:ext>
            </a:extLst>
          </p:cNvPr>
          <p:cNvSpPr>
            <a:spLocks noGrp="1"/>
          </p:cNvSpPr>
          <p:nvPr>
            <p:ph type="title"/>
          </p:nvPr>
        </p:nvSpPr>
        <p:spPr>
          <a:xfrm>
            <a:off x="838200" y="2249905"/>
            <a:ext cx="10515600" cy="204537"/>
          </a:xfrm>
        </p:spPr>
        <p:txBody>
          <a:bodyPr>
            <a:normAutofit fontScale="90000"/>
          </a:bodyPr>
          <a:lstStyle/>
          <a:p>
            <a:r>
              <a:rPr lang="es-ES" sz="3600" b="1" dirty="0">
                <a:latin typeface="News Gothic MT" panose="020B0504020203020204" pitchFamily="34" charset="0"/>
              </a:rPr>
              <a:t>Régimen sancionador y reintegro de prestaciones indebidas</a:t>
            </a:r>
            <a:br>
              <a:rPr lang="es-ES" b="1" dirty="0"/>
            </a:br>
            <a:endParaRPr lang="es-ES" dirty="0"/>
          </a:p>
        </p:txBody>
      </p:sp>
      <p:sp>
        <p:nvSpPr>
          <p:cNvPr id="3" name="Marcador de contenido 2">
            <a:extLst>
              <a:ext uri="{FF2B5EF4-FFF2-40B4-BE49-F238E27FC236}">
                <a16:creationId xmlns:a16="http://schemas.microsoft.com/office/drawing/2014/main" id="{4B46A688-3B97-46F0-B936-78585B35731F}"/>
              </a:ext>
            </a:extLst>
          </p:cNvPr>
          <p:cNvSpPr>
            <a:spLocks noGrp="1"/>
          </p:cNvSpPr>
          <p:nvPr>
            <p:ph idx="1"/>
          </p:nvPr>
        </p:nvSpPr>
        <p:spPr>
          <a:xfrm>
            <a:off x="838200" y="2598820"/>
            <a:ext cx="10515600" cy="4018547"/>
          </a:xfrm>
        </p:spPr>
        <p:txBody>
          <a:bodyPr>
            <a:normAutofit fontScale="77500" lnSpcReduction="20000"/>
          </a:bodyPr>
          <a:lstStyle/>
          <a:p>
            <a:pPr algn="just"/>
            <a:r>
              <a:rPr lang="es-ES" dirty="0">
                <a:latin typeface="News Gothic MT" panose="020B0504020203020204" pitchFamily="34" charset="0"/>
              </a:rPr>
              <a:t>Las solicitudes presentadas por la empresa que contuvieran </a:t>
            </a:r>
            <a:r>
              <a:rPr lang="es-ES" b="1" dirty="0">
                <a:latin typeface="News Gothic MT" panose="020B0504020203020204" pitchFamily="34" charset="0"/>
              </a:rPr>
              <a:t>falsedades o incorrecciones en los datos facilitados </a:t>
            </a:r>
            <a:r>
              <a:rPr lang="es-ES" dirty="0">
                <a:latin typeface="News Gothic MT" panose="020B0504020203020204" pitchFamily="34" charset="0"/>
              </a:rPr>
              <a:t>darán lugar a las sanciones correspondientes. </a:t>
            </a:r>
            <a:r>
              <a:rPr lang="es-ES" b="1" dirty="0">
                <a:latin typeface="News Gothic MT" panose="020B0504020203020204" pitchFamily="34" charset="0"/>
              </a:rPr>
              <a:t>Será sancionable igualmente, conforme a lo previsto en dicha norma, la conducta de la empresa consistente en solicitar medidas, en relación al empleo que no resultaran necesarias o no tuvieran conexión suficiente con la causa que las origina</a:t>
            </a:r>
            <a:r>
              <a:rPr lang="es-ES" dirty="0">
                <a:latin typeface="News Gothic MT" panose="020B0504020203020204" pitchFamily="34" charset="0"/>
              </a:rPr>
              <a:t>, siempre que den lugar a la generación o percepción de prestaciones indebidas.</a:t>
            </a:r>
          </a:p>
          <a:p>
            <a:pPr algn="just"/>
            <a:r>
              <a:rPr lang="es-ES" dirty="0">
                <a:latin typeface="News Gothic MT" panose="020B0504020203020204" pitchFamily="34" charset="0"/>
              </a:rPr>
              <a:t>El reconocimiento indebido de prestaciones a la persona trabajadora por causa no imputable a la misma, como consecuencia de alguno de los incumplimientos previstos en el apartado anterior, dará lugar a la revisión de oficio del acto de reconocimiento de dichas prestaciones. En tales supuestos, y sin perjuicio de la responsabilidad administrativa o penal que legalmente corresponda, </a:t>
            </a:r>
            <a:r>
              <a:rPr lang="es-ES" b="1" dirty="0">
                <a:latin typeface="News Gothic MT" panose="020B0504020203020204" pitchFamily="34" charset="0"/>
              </a:rPr>
              <a:t>la empresa deberá ingresar a la entidad gestora las cantidades percibidas por la persona trabajadora, deduciéndolas de los salarios dejados de percibir que hubieran correspondido, con el límite de la suma de tales salarios.</a:t>
            </a:r>
          </a:p>
          <a:p>
            <a:endParaRPr lang="es-ES" dirty="0"/>
          </a:p>
        </p:txBody>
      </p:sp>
      <p:pic>
        <p:nvPicPr>
          <p:cNvPr id="4" name="Picture 2">
            <a:extLst>
              <a:ext uri="{FF2B5EF4-FFF2-40B4-BE49-F238E27FC236}">
                <a16:creationId xmlns:a16="http://schemas.microsoft.com/office/drawing/2014/main" id="{7DA2825E-11DD-41A7-A19F-18B7BFDBC1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0787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5FFBD0-07E9-4FD1-9A23-68A73D213CFB}"/>
              </a:ext>
            </a:extLst>
          </p:cNvPr>
          <p:cNvSpPr>
            <a:spLocks noGrp="1"/>
          </p:cNvSpPr>
          <p:nvPr>
            <p:ph type="title"/>
          </p:nvPr>
        </p:nvSpPr>
        <p:spPr>
          <a:xfrm>
            <a:off x="838200" y="1763211"/>
            <a:ext cx="10515600" cy="1325563"/>
          </a:xfrm>
        </p:spPr>
        <p:txBody>
          <a:bodyPr>
            <a:noAutofit/>
          </a:bodyPr>
          <a:lstStyle/>
          <a:p>
            <a:r>
              <a:rPr lang="es-ES" sz="2800" b="1" dirty="0">
                <a:latin typeface="News Gothic MT" panose="020B0504020203020204" pitchFamily="34" charset="0"/>
              </a:rPr>
              <a:t>Fecha de efectos de las prestaciones por desempleo derivadas de los procedimientos basados en las causas de fuerza mayor o ETOP</a:t>
            </a:r>
            <a:br>
              <a:rPr lang="es-ES" sz="2400" b="1" dirty="0"/>
            </a:br>
            <a:endParaRPr lang="es-ES" sz="2400" dirty="0"/>
          </a:p>
        </p:txBody>
      </p:sp>
      <p:sp>
        <p:nvSpPr>
          <p:cNvPr id="3" name="Marcador de contenido 2">
            <a:extLst>
              <a:ext uri="{FF2B5EF4-FFF2-40B4-BE49-F238E27FC236}">
                <a16:creationId xmlns:a16="http://schemas.microsoft.com/office/drawing/2014/main" id="{2FDB1F99-F428-4A23-9C23-389B8544CAE8}"/>
              </a:ext>
            </a:extLst>
          </p:cNvPr>
          <p:cNvSpPr>
            <a:spLocks noGrp="1"/>
          </p:cNvSpPr>
          <p:nvPr>
            <p:ph idx="1"/>
          </p:nvPr>
        </p:nvSpPr>
        <p:spPr>
          <a:xfrm>
            <a:off x="838200" y="3126372"/>
            <a:ext cx="10515600" cy="2747963"/>
          </a:xfrm>
        </p:spPr>
        <p:txBody>
          <a:bodyPr>
            <a:normAutofit fontScale="85000" lnSpcReduction="20000"/>
          </a:bodyPr>
          <a:lstStyle/>
          <a:p>
            <a:pPr algn="just"/>
            <a:r>
              <a:rPr lang="es-ES" dirty="0"/>
              <a:t>La fecha de efectos de la situación legal de desempleo en los supuestos de fuerza mayor será la fecha del hecho causante de la misma.</a:t>
            </a:r>
          </a:p>
          <a:p>
            <a:pPr algn="just"/>
            <a:r>
              <a:rPr lang="es-ES" dirty="0"/>
              <a:t>Cuando la suspensión del contrato o reducción de jornada sea debida a la causa ETOP, la fecha de efectos de la situación legal de desempleo habrá de ser, en todo caso, coincidente o posterior a la fecha en que la empresa comunique a la autoridad laboral la decisión adoptada.</a:t>
            </a:r>
          </a:p>
          <a:p>
            <a:pPr algn="just"/>
            <a:r>
              <a:rPr lang="es-ES" dirty="0"/>
              <a:t>La causa y fecha de efectos de la situación legal de desempleo deberán figurar, en todo caso, en el certificado de empresa, que se considerará documento válido para su acreditación.</a:t>
            </a:r>
          </a:p>
          <a:p>
            <a:endParaRPr lang="es-ES" dirty="0"/>
          </a:p>
        </p:txBody>
      </p:sp>
      <p:pic>
        <p:nvPicPr>
          <p:cNvPr id="4" name="Picture 2">
            <a:extLst>
              <a:ext uri="{FF2B5EF4-FFF2-40B4-BE49-F238E27FC236}">
                <a16:creationId xmlns:a16="http://schemas.microsoft.com/office/drawing/2014/main" id="{8F677C0B-0A96-417B-8E38-736BB080C2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20149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392EA1-45C0-4F84-9950-5D5E9CE2BDD7}"/>
              </a:ext>
            </a:extLst>
          </p:cNvPr>
          <p:cNvSpPr>
            <a:spLocks noGrp="1"/>
          </p:cNvSpPr>
          <p:nvPr>
            <p:ph type="title"/>
          </p:nvPr>
        </p:nvSpPr>
        <p:spPr>
          <a:xfrm>
            <a:off x="838200" y="1731880"/>
            <a:ext cx="10515600" cy="1325563"/>
          </a:xfrm>
        </p:spPr>
        <p:txBody>
          <a:bodyPr>
            <a:normAutofit/>
          </a:bodyPr>
          <a:lstStyle/>
          <a:p>
            <a:pPr algn="ctr"/>
            <a:r>
              <a:rPr lang="es-ES" sz="6600" dirty="0">
                <a:latin typeface="News Gothic MT" panose="020B0504020203020204" pitchFamily="34" charset="0"/>
              </a:rPr>
              <a:t>RD-LEY 10/2020</a:t>
            </a:r>
          </a:p>
        </p:txBody>
      </p:sp>
      <p:sp>
        <p:nvSpPr>
          <p:cNvPr id="3" name="Marcador de contenido 2">
            <a:extLst>
              <a:ext uri="{FF2B5EF4-FFF2-40B4-BE49-F238E27FC236}">
                <a16:creationId xmlns:a16="http://schemas.microsoft.com/office/drawing/2014/main" id="{45A8B5D8-6D7B-46E4-90E8-FFF44F0A7EA5}"/>
              </a:ext>
            </a:extLst>
          </p:cNvPr>
          <p:cNvSpPr>
            <a:spLocks noGrp="1"/>
          </p:cNvSpPr>
          <p:nvPr>
            <p:ph idx="1"/>
          </p:nvPr>
        </p:nvSpPr>
        <p:spPr>
          <a:xfrm>
            <a:off x="838200" y="3284621"/>
            <a:ext cx="10515600" cy="2892342"/>
          </a:xfrm>
        </p:spPr>
        <p:txBody>
          <a:bodyPr>
            <a:normAutofit lnSpcReduction="10000"/>
          </a:bodyPr>
          <a:lstStyle/>
          <a:p>
            <a:pPr marL="0" indent="0">
              <a:buNone/>
            </a:pPr>
            <a:r>
              <a:rPr lang="es-ES" b="1" dirty="0"/>
              <a:t>PERMISO RETRIBUIDO RECUPERABLE</a:t>
            </a:r>
          </a:p>
          <a:p>
            <a:pPr algn="just"/>
            <a:r>
              <a:rPr lang="es-ES" dirty="0"/>
              <a:t>Las personas trabajadoras que se encuentren dentro del ámbito subjetivo de aplicación disfrutarán de un permiso retribuido recuperable, de carácter obligatorio, entre el 30 de marzo y el 9 de abril de 2020, ambos inclusive</a:t>
            </a:r>
          </a:p>
          <a:p>
            <a:pPr algn="just"/>
            <a:r>
              <a:rPr lang="es-ES" dirty="0"/>
              <a:t>Conservación del salario y complementos durante la duración del permiso</a:t>
            </a:r>
          </a:p>
          <a:p>
            <a:endParaRPr lang="es-ES" dirty="0"/>
          </a:p>
        </p:txBody>
      </p:sp>
      <p:pic>
        <p:nvPicPr>
          <p:cNvPr id="4" name="Picture 2">
            <a:extLst>
              <a:ext uri="{FF2B5EF4-FFF2-40B4-BE49-F238E27FC236}">
                <a16:creationId xmlns:a16="http://schemas.microsoft.com/office/drawing/2014/main" id="{EB6E2C59-4A19-4374-9F23-EA127D6606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311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A46883-1C2A-4D48-A811-38B0712FEF43}"/>
              </a:ext>
            </a:extLst>
          </p:cNvPr>
          <p:cNvSpPr>
            <a:spLocks noGrp="1"/>
          </p:cNvSpPr>
          <p:nvPr>
            <p:ph type="ctrTitle"/>
          </p:nvPr>
        </p:nvSpPr>
        <p:spPr>
          <a:xfrm>
            <a:off x="1524000" y="1122363"/>
            <a:ext cx="9144000" cy="1390650"/>
          </a:xfrm>
        </p:spPr>
        <p:txBody>
          <a:bodyPr/>
          <a:lstStyle/>
          <a:p>
            <a:r>
              <a:rPr lang="es-ES" b="1" dirty="0">
                <a:latin typeface="News Gothic MT" panose="020B0504020203020204" pitchFamily="34" charset="0"/>
              </a:rPr>
              <a:t>RD-LEY 6/2020</a:t>
            </a:r>
          </a:p>
        </p:txBody>
      </p:sp>
      <p:sp>
        <p:nvSpPr>
          <p:cNvPr id="3" name="Subtítulo 2">
            <a:extLst>
              <a:ext uri="{FF2B5EF4-FFF2-40B4-BE49-F238E27FC236}">
                <a16:creationId xmlns:a16="http://schemas.microsoft.com/office/drawing/2014/main" id="{8E02EB21-A427-4D7E-8FF1-F24F62CDE320}"/>
              </a:ext>
            </a:extLst>
          </p:cNvPr>
          <p:cNvSpPr>
            <a:spLocks noGrp="1"/>
          </p:cNvSpPr>
          <p:nvPr>
            <p:ph type="subTitle" idx="1"/>
          </p:nvPr>
        </p:nvSpPr>
        <p:spPr/>
        <p:txBody>
          <a:bodyPr/>
          <a:lstStyle/>
          <a:p>
            <a:pPr algn="just"/>
            <a:r>
              <a:rPr lang="es-ES" b="1" dirty="0">
                <a:latin typeface="News Gothic MT" panose="020B0504020203020204" pitchFamily="34" charset="0"/>
              </a:rPr>
              <a:t>Consideración excepcional como situación asimilada a accidente de trabajo de los periodos de aislamiento o contagio de las personas trabajadoras como consecuencia del virus COVID-19.</a:t>
            </a:r>
            <a:endParaRPr lang="es-ES" dirty="0">
              <a:latin typeface="News Gothic MT" panose="020B0504020203020204" pitchFamily="34" charset="0"/>
            </a:endParaRPr>
          </a:p>
        </p:txBody>
      </p:sp>
      <p:pic>
        <p:nvPicPr>
          <p:cNvPr id="4" name="Picture 2">
            <a:extLst>
              <a:ext uri="{FF2B5EF4-FFF2-40B4-BE49-F238E27FC236}">
                <a16:creationId xmlns:a16="http://schemas.microsoft.com/office/drawing/2014/main" id="{3CF912F6-E185-48A0-82E3-4A09F1EEC3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98771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1FB570-2090-48F3-8371-1B0DD7D37C6D}"/>
              </a:ext>
            </a:extLst>
          </p:cNvPr>
          <p:cNvSpPr>
            <a:spLocks noGrp="1"/>
          </p:cNvSpPr>
          <p:nvPr>
            <p:ph type="title"/>
          </p:nvPr>
        </p:nvSpPr>
        <p:spPr>
          <a:xfrm>
            <a:off x="838200" y="1030288"/>
            <a:ext cx="9761621" cy="1893721"/>
          </a:xfrm>
        </p:spPr>
        <p:txBody>
          <a:bodyPr>
            <a:normAutofit/>
          </a:bodyPr>
          <a:lstStyle/>
          <a:p>
            <a:pPr algn="ctr"/>
            <a:r>
              <a:rPr lang="es-ES" sz="3600" b="1" dirty="0">
                <a:latin typeface="News Gothic MT" panose="020B0504020203020204" pitchFamily="34" charset="0"/>
              </a:rPr>
              <a:t>AMBITO SUBJETIVO DEL PERMISO</a:t>
            </a:r>
          </a:p>
        </p:txBody>
      </p:sp>
      <p:sp>
        <p:nvSpPr>
          <p:cNvPr id="3" name="Marcador de contenido 2">
            <a:extLst>
              <a:ext uri="{FF2B5EF4-FFF2-40B4-BE49-F238E27FC236}">
                <a16:creationId xmlns:a16="http://schemas.microsoft.com/office/drawing/2014/main" id="{302A4E67-693A-4C52-BD2D-FFAF424C83A4}"/>
              </a:ext>
            </a:extLst>
          </p:cNvPr>
          <p:cNvSpPr>
            <a:spLocks noGrp="1"/>
          </p:cNvSpPr>
          <p:nvPr>
            <p:ph idx="1"/>
          </p:nvPr>
        </p:nvSpPr>
        <p:spPr>
          <a:xfrm>
            <a:off x="838200" y="3260558"/>
            <a:ext cx="10515600" cy="2916404"/>
          </a:xfrm>
        </p:spPr>
        <p:txBody>
          <a:bodyPr>
            <a:normAutofit/>
          </a:bodyPr>
          <a:lstStyle/>
          <a:p>
            <a:pPr marL="0" indent="0" algn="just">
              <a:buNone/>
            </a:pPr>
            <a:r>
              <a:rPr lang="es-ES" sz="3200" dirty="0">
                <a:latin typeface="News Gothic MT" panose="020B0504020203020204" pitchFamily="34" charset="0"/>
              </a:rPr>
              <a:t>Las personas trabajadoras por cuenta ajena que presten servicios en empresas o entidades del sector público o privado y cuya actividad no haya sido paralizada como consecuencia de la declaración de estado de alarma</a:t>
            </a:r>
          </a:p>
        </p:txBody>
      </p:sp>
      <p:pic>
        <p:nvPicPr>
          <p:cNvPr id="4" name="Picture 2">
            <a:extLst>
              <a:ext uri="{FF2B5EF4-FFF2-40B4-BE49-F238E27FC236}">
                <a16:creationId xmlns:a16="http://schemas.microsoft.com/office/drawing/2014/main" id="{C90A7915-2F82-4B53-B4EF-B6163F2236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5149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8BB9FE2-DCD2-418D-AB01-242D20A81692}"/>
              </a:ext>
            </a:extLst>
          </p:cNvPr>
          <p:cNvSpPr>
            <a:spLocks noGrp="1"/>
          </p:cNvSpPr>
          <p:nvPr>
            <p:ph type="title"/>
          </p:nvPr>
        </p:nvSpPr>
        <p:spPr>
          <a:xfrm>
            <a:off x="838200" y="957347"/>
            <a:ext cx="10515600" cy="1325563"/>
          </a:xfrm>
        </p:spPr>
        <p:txBody>
          <a:bodyPr/>
          <a:lstStyle/>
          <a:p>
            <a:pPr algn="ctr"/>
            <a:r>
              <a:rPr lang="es-ES" b="1" dirty="0">
                <a:latin typeface="News Gothic MT" panose="020B0504020203020204" pitchFamily="34" charset="0"/>
              </a:rPr>
              <a:t>EXCEPCIONES</a:t>
            </a:r>
          </a:p>
        </p:txBody>
      </p:sp>
      <p:sp>
        <p:nvSpPr>
          <p:cNvPr id="3" name="Marcador de contenido 2">
            <a:extLst>
              <a:ext uri="{FF2B5EF4-FFF2-40B4-BE49-F238E27FC236}">
                <a16:creationId xmlns:a16="http://schemas.microsoft.com/office/drawing/2014/main" id="{8AD2DAA7-A593-448D-90CF-7C4FFB97B332}"/>
              </a:ext>
            </a:extLst>
          </p:cNvPr>
          <p:cNvSpPr>
            <a:spLocks noGrp="1"/>
          </p:cNvSpPr>
          <p:nvPr>
            <p:ph idx="1"/>
          </p:nvPr>
        </p:nvSpPr>
        <p:spPr>
          <a:xfrm>
            <a:off x="838200" y="2442411"/>
            <a:ext cx="10515600" cy="4283242"/>
          </a:xfrm>
        </p:spPr>
        <p:txBody>
          <a:bodyPr>
            <a:normAutofit fontScale="47500" lnSpcReduction="20000"/>
          </a:bodyPr>
          <a:lstStyle/>
          <a:p>
            <a:pPr algn="just"/>
            <a:r>
              <a:rPr lang="es-ES" sz="4400" dirty="0">
                <a:latin typeface="News Gothic MT" panose="020B0504020203020204" pitchFamily="34" charset="0"/>
              </a:rPr>
              <a:t>Las personas trabajadoras que presten servicios en los sectores calificados como esenciales</a:t>
            </a:r>
          </a:p>
          <a:p>
            <a:pPr algn="just"/>
            <a:r>
              <a:rPr lang="es-ES" sz="4400" dirty="0">
                <a:latin typeface="News Gothic MT" panose="020B0504020203020204" pitchFamily="34" charset="0"/>
              </a:rPr>
              <a:t>Las personas trabajadoras que presten servicios en las divisiones o en las líneas de producción cuya actividad se corresponda con los sectores calificados como esenciales.</a:t>
            </a:r>
          </a:p>
          <a:p>
            <a:pPr algn="just"/>
            <a:r>
              <a:rPr lang="es-ES" sz="4400" dirty="0">
                <a:latin typeface="News Gothic MT" panose="020B0504020203020204" pitchFamily="34" charset="0"/>
              </a:rPr>
              <a:t>Las personas trabajadoras contratadas por (i) aquellas empresas que hayan solicitado o estén aplicando un expediente de regulación temporal de empleo de suspensión y (</a:t>
            </a:r>
            <a:r>
              <a:rPr lang="es-ES" sz="4400" dirty="0" err="1">
                <a:latin typeface="News Gothic MT" panose="020B0504020203020204" pitchFamily="34" charset="0"/>
              </a:rPr>
              <a:t>ii</a:t>
            </a:r>
            <a:r>
              <a:rPr lang="es-ES" sz="4400" dirty="0">
                <a:latin typeface="News Gothic MT" panose="020B0504020203020204" pitchFamily="34" charset="0"/>
              </a:rPr>
              <a:t>) aquellas a las que les sea autorizado un expediente de regulación temporal de empleo de suspensión durante la vigencia del permiso</a:t>
            </a:r>
          </a:p>
          <a:p>
            <a:pPr algn="just"/>
            <a:r>
              <a:rPr lang="es-ES" sz="4400" dirty="0">
                <a:latin typeface="News Gothic MT" panose="020B0504020203020204" pitchFamily="34" charset="0"/>
              </a:rPr>
              <a:t>Las personas trabajadoras que se encuentran de baja por incapacidad temporal o cuyo contrato esté suspendido por otras causas legalmente previstas.</a:t>
            </a:r>
          </a:p>
          <a:p>
            <a:pPr algn="just"/>
            <a:r>
              <a:rPr lang="es-ES" sz="4400" dirty="0">
                <a:latin typeface="News Gothic MT" panose="020B0504020203020204" pitchFamily="34" charset="0"/>
              </a:rPr>
              <a:t>Las personas trabajadoras que puedan seguir desempeñando su actividad con normalidad mediante teletrabajo o cualquiera de las modalidades no presenciales de prestación de servicios.</a:t>
            </a:r>
          </a:p>
          <a:p>
            <a:endParaRPr lang="es-ES" dirty="0"/>
          </a:p>
        </p:txBody>
      </p:sp>
      <p:pic>
        <p:nvPicPr>
          <p:cNvPr id="4" name="Picture 2">
            <a:extLst>
              <a:ext uri="{FF2B5EF4-FFF2-40B4-BE49-F238E27FC236}">
                <a16:creationId xmlns:a16="http://schemas.microsoft.com/office/drawing/2014/main" id="{F08B93AD-F5CC-4A46-BFF2-56E24721BE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81913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B4B57-225B-4CB9-AFA5-A5EE5B9E831B}"/>
              </a:ext>
            </a:extLst>
          </p:cNvPr>
          <p:cNvSpPr>
            <a:spLocks noGrp="1"/>
          </p:cNvSpPr>
          <p:nvPr>
            <p:ph type="title"/>
          </p:nvPr>
        </p:nvSpPr>
        <p:spPr>
          <a:xfrm>
            <a:off x="838200" y="714960"/>
            <a:ext cx="8667750" cy="1325563"/>
          </a:xfrm>
        </p:spPr>
        <p:txBody>
          <a:bodyPr>
            <a:normAutofit fontScale="90000"/>
          </a:bodyPr>
          <a:lstStyle/>
          <a:p>
            <a:r>
              <a:rPr lang="es-ES" b="1" dirty="0">
                <a:latin typeface="News Gothic MT" panose="020B0504020203020204" pitchFamily="34" charset="0"/>
              </a:rPr>
              <a:t>RECUPERACIÓN DE LAS HORAS NO TRABAJADAS EN VIRTUD DEL PERMISO</a:t>
            </a:r>
          </a:p>
        </p:txBody>
      </p:sp>
      <p:sp>
        <p:nvSpPr>
          <p:cNvPr id="3" name="Marcador de contenido 2">
            <a:extLst>
              <a:ext uri="{FF2B5EF4-FFF2-40B4-BE49-F238E27FC236}">
                <a16:creationId xmlns:a16="http://schemas.microsoft.com/office/drawing/2014/main" id="{D457FB25-1980-4D72-9677-DFA35A81FD2F}"/>
              </a:ext>
            </a:extLst>
          </p:cNvPr>
          <p:cNvSpPr>
            <a:spLocks noGrp="1"/>
          </p:cNvSpPr>
          <p:nvPr>
            <p:ph idx="1"/>
          </p:nvPr>
        </p:nvSpPr>
        <p:spPr>
          <a:xfrm>
            <a:off x="838200" y="2298115"/>
            <a:ext cx="10515600" cy="5113338"/>
          </a:xfrm>
        </p:spPr>
        <p:txBody>
          <a:bodyPr>
            <a:normAutofit fontScale="55000" lnSpcReduction="20000"/>
          </a:bodyPr>
          <a:lstStyle/>
          <a:p>
            <a:pPr algn="just"/>
            <a:r>
              <a:rPr lang="es-ES" dirty="0">
                <a:latin typeface="News Gothic MT" panose="020B0504020203020204" pitchFamily="34" charset="0"/>
              </a:rPr>
              <a:t>La recuperación de las horas de trabajo se podrá hacer efectiva desde el día siguiente a la finalización del estado de alarma hasta el 31 de diciembre de 2020.</a:t>
            </a:r>
          </a:p>
          <a:p>
            <a:pPr algn="just"/>
            <a:r>
              <a:rPr lang="es-ES" dirty="0">
                <a:latin typeface="News Gothic MT" panose="020B0504020203020204" pitchFamily="34" charset="0"/>
              </a:rPr>
              <a:t>2. Esta recuperación deberá negociarse en un periodo de consultas abierto al efecto entre la empresa y la representación legal de las personas trabajadoras, que tendrá una duración máxima de siete días.</a:t>
            </a:r>
          </a:p>
          <a:p>
            <a:pPr algn="just"/>
            <a:r>
              <a:rPr lang="es-ES" dirty="0">
                <a:latin typeface="News Gothic MT" panose="020B0504020203020204" pitchFamily="34" charset="0"/>
              </a:rPr>
              <a:t>En el supuesto de que no exista representación legal de las personas trabajadoras, la comisión representativa (SINDICATOS RESPRESENTATIVOS O EMPLEADOS DE LA EMPRESA) que debe estar constituida en el improrrogable plazo de cinco días.</a:t>
            </a:r>
          </a:p>
          <a:p>
            <a:pPr algn="just"/>
            <a:r>
              <a:rPr lang="es-ES" dirty="0">
                <a:latin typeface="News Gothic MT" panose="020B0504020203020204" pitchFamily="34" charset="0"/>
              </a:rPr>
              <a:t>Las partes podrán acordar en cualquier momento la sustitución del periodo de consultas por los procedimientos de mediación o arbitraje. </a:t>
            </a:r>
          </a:p>
          <a:p>
            <a:pPr algn="just"/>
            <a:r>
              <a:rPr lang="es-ES" dirty="0">
                <a:latin typeface="News Gothic MT" panose="020B0504020203020204" pitchFamily="34" charset="0"/>
              </a:rPr>
              <a:t>El acuerdo que se alcance podrá regular la recuperación de todas o de parte de las horas de trabajo durante el permiso regulado en este artículo, el preaviso mínimo con que la persona trabajadora debe conocer el día y la hora de la prestación de trabajo resultante, así como el periodo de referencia para la recuperación del tiempo de trabajo no desarrollado.</a:t>
            </a:r>
          </a:p>
          <a:p>
            <a:pPr algn="just"/>
            <a:r>
              <a:rPr lang="es-ES" dirty="0">
                <a:latin typeface="News Gothic MT" panose="020B0504020203020204" pitchFamily="34" charset="0"/>
              </a:rPr>
              <a:t>De no alcanzarse acuerdo durante este periodo de consultas, la empresa notificará a las personas trabajadoras y a la comisión representativa, en el plazo de siete días desde la finalización de aquel, la decisión sobre la recuperación de las horas de trabajo no prestadas durante la aplicación del presente permiso.</a:t>
            </a:r>
          </a:p>
          <a:p>
            <a:pPr algn="just"/>
            <a:r>
              <a:rPr lang="es-ES" dirty="0">
                <a:latin typeface="News Gothic MT" panose="020B0504020203020204" pitchFamily="34" charset="0"/>
              </a:rPr>
              <a:t>La recuperación de estas horas no podrá suponer el incumplimiento de los periodos mínimos de descanso diario y semanal previstos en la ley y en el convenio colectivo, se respetará el preaviso mínimo de 5 días y no se podrá exceder de la jornada máxima anual aplicable. Asimismo, deberán ser respetados los derechos de conciliación de la vida personal, laboral y familiar reconocidos legal y convencionalmente.</a:t>
            </a:r>
          </a:p>
        </p:txBody>
      </p:sp>
      <p:pic>
        <p:nvPicPr>
          <p:cNvPr id="4" name="Picture 2">
            <a:extLst>
              <a:ext uri="{FF2B5EF4-FFF2-40B4-BE49-F238E27FC236}">
                <a16:creationId xmlns:a16="http://schemas.microsoft.com/office/drawing/2014/main" id="{B3D34428-CB5A-41E6-86C8-168E76C860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3522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0A2FDF-EE04-43C8-85F3-69C71C96792F}"/>
              </a:ext>
            </a:extLst>
          </p:cNvPr>
          <p:cNvSpPr>
            <a:spLocks noGrp="1"/>
          </p:cNvSpPr>
          <p:nvPr>
            <p:ph type="title"/>
          </p:nvPr>
        </p:nvSpPr>
        <p:spPr>
          <a:xfrm>
            <a:off x="838200" y="443665"/>
            <a:ext cx="10515600" cy="1325563"/>
          </a:xfrm>
        </p:spPr>
        <p:txBody>
          <a:bodyPr/>
          <a:lstStyle/>
          <a:p>
            <a:r>
              <a:rPr lang="es-ES" b="1" dirty="0">
                <a:latin typeface="News Gothic MT" panose="020B0504020203020204" pitchFamily="34" charset="0"/>
              </a:rPr>
              <a:t>ACTIVIDADES ESENCIALES</a:t>
            </a:r>
          </a:p>
        </p:txBody>
      </p:sp>
      <p:sp>
        <p:nvSpPr>
          <p:cNvPr id="3" name="Marcador de contenido 2">
            <a:extLst>
              <a:ext uri="{FF2B5EF4-FFF2-40B4-BE49-F238E27FC236}">
                <a16:creationId xmlns:a16="http://schemas.microsoft.com/office/drawing/2014/main" id="{58182289-3B10-47F7-900A-2406935703E1}"/>
              </a:ext>
            </a:extLst>
          </p:cNvPr>
          <p:cNvSpPr>
            <a:spLocks noGrp="1"/>
          </p:cNvSpPr>
          <p:nvPr>
            <p:ph idx="1"/>
          </p:nvPr>
        </p:nvSpPr>
        <p:spPr>
          <a:xfrm>
            <a:off x="838200" y="1624262"/>
            <a:ext cx="10515600" cy="5474369"/>
          </a:xfrm>
        </p:spPr>
        <p:txBody>
          <a:bodyPr>
            <a:normAutofit lnSpcReduction="10000"/>
          </a:bodyPr>
          <a:lstStyle/>
          <a:p>
            <a:pPr algn="just"/>
            <a:r>
              <a:rPr lang="es-ES" sz="1600" dirty="0">
                <a:latin typeface="News Gothic MT" panose="020B0504020203020204" pitchFamily="34" charset="0"/>
              </a:rPr>
              <a:t>1. Las que realicen las actividades que deban continuar desarrollándose al amparo de los artículos 10.1, 10.4, 14.4, 16, 17 y 18, del Real Decreto 463/2020, de 14 de marzo, por el que se declara el estado de alarma para la gestión de la situación de crisis sanitaria ocasionada por el COVID-19 y de la normativa aprobada por la Autoridad Competente y las Autoridades Competentes Delegadas.</a:t>
            </a:r>
          </a:p>
          <a:p>
            <a:pPr algn="just"/>
            <a:r>
              <a:rPr lang="es-ES" sz="1600" dirty="0">
                <a:latin typeface="News Gothic MT" panose="020B0504020203020204" pitchFamily="34" charset="0"/>
              </a:rPr>
              <a:t>2. Las que trabajan en las actividades que participan en la cadena de abastecimiento del mercado y en el funcionamiento de los servicios de los centros de producción de bienes y servicios de primera necesidad, incluyendo alimentos, bebidas, alimentación animal, productos higiénicos, medicamentos, productos sanitarios o cualquier producto necesario para la protección de la salud, permitiendo la distribución de los mismos desde el origen hasta el destino final.</a:t>
            </a:r>
          </a:p>
          <a:p>
            <a:pPr algn="just"/>
            <a:r>
              <a:rPr lang="es-ES" sz="1600" dirty="0">
                <a:latin typeface="News Gothic MT" panose="020B0504020203020204" pitchFamily="34" charset="0"/>
              </a:rPr>
              <a:t>3. Las que prestan servicios en las actividades de hostelería y restauración que prestan servicios de entrega a domicilio.</a:t>
            </a:r>
          </a:p>
          <a:p>
            <a:pPr algn="just"/>
            <a:r>
              <a:rPr lang="es-ES" sz="1600" dirty="0">
                <a:latin typeface="News Gothic MT" panose="020B0504020203020204" pitchFamily="34" charset="0"/>
              </a:rPr>
              <a:t>4. Las que prestan servicios en la cadena de producción y distribución de bienes, servicios, tecnología sanitaria, material médico, equipos de protección, equipamiento sanitario y hospitalario y cualesquiera otros materiales necesarios para la prestación de servicios sanitarios.</a:t>
            </a:r>
          </a:p>
          <a:p>
            <a:pPr algn="just"/>
            <a:r>
              <a:rPr lang="es-ES" sz="1600" dirty="0">
                <a:latin typeface="News Gothic MT" panose="020B0504020203020204" pitchFamily="34" charset="0"/>
              </a:rPr>
              <a:t>5. Aquellas imprescindibles para el mantenimiento de las actividades productivas de la industria manufacturera que ofrecen los suministros, equipos y materiales necesarios para el correcto desarrollo de las actividades esenciales recogidas en este anexo.</a:t>
            </a:r>
          </a:p>
          <a:p>
            <a:pPr algn="just"/>
            <a:r>
              <a:rPr lang="es-ES" sz="1600" dirty="0">
                <a:latin typeface="News Gothic MT" panose="020B0504020203020204" pitchFamily="34" charset="0"/>
              </a:rPr>
              <a:t>6. Las que realizan los servicios de transporte, tanto de personas como de mercancías, que se continúen desarrollando desde la declaración del estado de alarma, así como de aquéllas que deban asegurar el mantenimiento de los medios empleados para ello, al amparo de la normativa aprobada por la autoridad competente y las autoridades competentes delegadas desde la declaración del estado de alarma.</a:t>
            </a:r>
          </a:p>
        </p:txBody>
      </p:sp>
      <p:pic>
        <p:nvPicPr>
          <p:cNvPr id="4" name="Picture 2">
            <a:extLst>
              <a:ext uri="{FF2B5EF4-FFF2-40B4-BE49-F238E27FC236}">
                <a16:creationId xmlns:a16="http://schemas.microsoft.com/office/drawing/2014/main" id="{F9B13B73-E158-43D1-947B-4C0508BB22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4868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C5368E0-0A5A-4AB0-93F5-153F7D77661B}"/>
              </a:ext>
            </a:extLst>
          </p:cNvPr>
          <p:cNvSpPr>
            <a:spLocks noGrp="1"/>
          </p:cNvSpPr>
          <p:nvPr>
            <p:ph idx="1"/>
          </p:nvPr>
        </p:nvSpPr>
        <p:spPr>
          <a:xfrm>
            <a:off x="838200" y="1725612"/>
            <a:ext cx="10515600" cy="5132387"/>
          </a:xfrm>
        </p:spPr>
        <p:txBody>
          <a:bodyPr>
            <a:normAutofit fontScale="55000" lnSpcReduction="20000"/>
          </a:bodyPr>
          <a:lstStyle/>
          <a:p>
            <a:pPr algn="just"/>
            <a:r>
              <a:rPr lang="es-ES" dirty="0">
                <a:latin typeface="News Gothic MT" panose="020B0504020203020204" pitchFamily="34" charset="0"/>
              </a:rPr>
              <a:t>7. Las que prestan servicios en Instituciones Penitenciarias, de protección civil, salvamento marítimo, salvamento y prevención y extinción de incendios, seguridad de las minas, y de tráfico y seguridad vial. Asimismo, las que trabajan en las empresas de seguridad privada que prestan servicios de transporte de seguridad, de respuesta ante alarmas, de ronda o vigilancia discontinua, y aquellos que resulte preciso utilizar para el desempeño de servicios de seguridad en garantía de los servicios esenciales y el abastecimiento a la población.</a:t>
            </a:r>
          </a:p>
          <a:p>
            <a:pPr algn="just"/>
            <a:r>
              <a:rPr lang="es-ES" dirty="0">
                <a:latin typeface="News Gothic MT" panose="020B0504020203020204" pitchFamily="34" charset="0"/>
              </a:rPr>
              <a:t>8. Las indispensables que apoyan el mantenimiento del material y equipos de las fuerzas armadas.</a:t>
            </a:r>
          </a:p>
          <a:p>
            <a:pPr algn="just"/>
            <a:r>
              <a:rPr lang="es-ES" dirty="0">
                <a:latin typeface="News Gothic MT" panose="020B0504020203020204" pitchFamily="34" charset="0"/>
              </a:rPr>
              <a:t>9. Las de los centros, servicios y establecimientos sanitarios, así como a las personas que (i) atiendan mayores, menores, personas dependientes o personas con discapacidad, y las personas que trabajen en empresas, centros de I+D+I y biotecnológicos vinculados al COVID-19, (</a:t>
            </a:r>
            <a:r>
              <a:rPr lang="es-ES" dirty="0" err="1">
                <a:latin typeface="News Gothic MT" panose="020B0504020203020204" pitchFamily="34" charset="0"/>
              </a:rPr>
              <a:t>ii</a:t>
            </a:r>
            <a:r>
              <a:rPr lang="es-ES" dirty="0">
                <a:latin typeface="News Gothic MT" panose="020B0504020203020204" pitchFamily="34" charset="0"/>
              </a:rPr>
              <a:t>) los animalarios a ellos asociados, (</a:t>
            </a:r>
            <a:r>
              <a:rPr lang="es-ES" dirty="0" err="1">
                <a:latin typeface="News Gothic MT" panose="020B0504020203020204" pitchFamily="34" charset="0"/>
              </a:rPr>
              <a:t>iii</a:t>
            </a:r>
            <a:r>
              <a:rPr lang="es-ES" dirty="0">
                <a:latin typeface="News Gothic MT" panose="020B0504020203020204" pitchFamily="34" charset="0"/>
              </a:rPr>
              <a:t>) el mantenimiento de los servicios mínimos de las instalaciones a ellos asociados y las empresas suministradoras de productos necesarios para dicha investigación, y (</a:t>
            </a:r>
            <a:r>
              <a:rPr lang="es-ES" dirty="0" err="1">
                <a:latin typeface="News Gothic MT" panose="020B0504020203020204" pitchFamily="34" charset="0"/>
              </a:rPr>
              <a:t>iv</a:t>
            </a:r>
            <a:r>
              <a:rPr lang="es-ES" dirty="0">
                <a:latin typeface="News Gothic MT" panose="020B0504020203020204" pitchFamily="34" charset="0"/>
              </a:rPr>
              <a:t>) las personas que trabajan en servicios funerarios y otras actividades conexas.</a:t>
            </a:r>
          </a:p>
          <a:p>
            <a:pPr algn="just"/>
            <a:r>
              <a:rPr lang="es-ES" dirty="0">
                <a:latin typeface="News Gothic MT" panose="020B0504020203020204" pitchFamily="34" charset="0"/>
              </a:rPr>
              <a:t>10. Las de los centros, servicios y establecimientos de atención sanitaria a animales.</a:t>
            </a:r>
          </a:p>
          <a:p>
            <a:pPr algn="just"/>
            <a:r>
              <a:rPr lang="es-ES" dirty="0">
                <a:latin typeface="News Gothic MT" panose="020B0504020203020204" pitchFamily="34" charset="0"/>
              </a:rPr>
              <a:t>11. Las que prestan servicios en puntos de venta de prensa y en medios de comunicación o agencias de noticias de titularidad pública y privada, así como en su impresión o distribución.</a:t>
            </a:r>
          </a:p>
          <a:p>
            <a:pPr algn="just"/>
            <a:r>
              <a:rPr lang="es-ES" dirty="0">
                <a:latin typeface="News Gothic MT" panose="020B0504020203020204" pitchFamily="34" charset="0"/>
              </a:rPr>
              <a:t>12. Las de empresas de servicios financieros, incluidos los bancarios, de seguros y de inversión, para la prestación de los servicios que sean indispensables, y las actividades propias de las infraestructuras de pagos y de los mercados financieros.</a:t>
            </a:r>
          </a:p>
          <a:p>
            <a:pPr algn="just"/>
            <a:r>
              <a:rPr lang="es-ES" dirty="0">
                <a:latin typeface="News Gothic MT" panose="020B0504020203020204" pitchFamily="34" charset="0"/>
              </a:rPr>
              <a:t>13. Las de empresas de telecomunicaciones y audiovisuales y de servicios informáticos esenciales, así como aquellas redes e instalaciones que los soportan y los sectores o subsectores necesarios para su correcto funcionamiento, especialmente aquéllos que resulten imprescindibles para la adecuada prestación de los servicios públicos, así como el funcionamiento del trabajo no presencial de los empleados públicos.</a:t>
            </a:r>
          </a:p>
          <a:p>
            <a:pPr algn="just"/>
            <a:r>
              <a:rPr lang="es-ES" dirty="0">
                <a:latin typeface="News Gothic MT" panose="020B0504020203020204" pitchFamily="34" charset="0"/>
              </a:rPr>
              <a:t>14. Las que prestan servicios relacionados con la protección y atención de víctimas de violencia de género.</a:t>
            </a:r>
          </a:p>
          <a:p>
            <a:endParaRPr lang="es-ES" dirty="0"/>
          </a:p>
        </p:txBody>
      </p:sp>
      <p:pic>
        <p:nvPicPr>
          <p:cNvPr id="4" name="Picture 2">
            <a:extLst>
              <a:ext uri="{FF2B5EF4-FFF2-40B4-BE49-F238E27FC236}">
                <a16:creationId xmlns:a16="http://schemas.microsoft.com/office/drawing/2014/main" id="{113B013F-BDC4-4D8F-8CB6-BFC906DE89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29484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736506D-AB4D-4526-BD53-6BF2ECD04E6E}"/>
              </a:ext>
            </a:extLst>
          </p:cNvPr>
          <p:cNvSpPr>
            <a:spLocks noGrp="1"/>
          </p:cNvSpPr>
          <p:nvPr>
            <p:ph idx="1"/>
          </p:nvPr>
        </p:nvSpPr>
        <p:spPr>
          <a:xfrm>
            <a:off x="838200" y="1825624"/>
            <a:ext cx="10515600" cy="5212849"/>
          </a:xfrm>
        </p:spPr>
        <p:txBody>
          <a:bodyPr>
            <a:normAutofit fontScale="55000" lnSpcReduction="20000"/>
          </a:bodyPr>
          <a:lstStyle/>
          <a:p>
            <a:pPr algn="just"/>
            <a:r>
              <a:rPr lang="es-ES" sz="2900" dirty="0">
                <a:latin typeface="News Gothic MT" panose="020B0504020203020204" pitchFamily="34" charset="0"/>
              </a:rPr>
              <a:t>15. </a:t>
            </a:r>
            <a:r>
              <a:rPr lang="es-ES" sz="2900" b="1" dirty="0">
                <a:latin typeface="News Gothic MT" panose="020B0504020203020204" pitchFamily="34" charset="0"/>
              </a:rPr>
              <a:t>Las que trabajan como abogados, procuradores, graduados sociales</a:t>
            </a:r>
            <a:r>
              <a:rPr lang="es-ES" sz="2900" dirty="0">
                <a:latin typeface="News Gothic MT" panose="020B0504020203020204" pitchFamily="34" charset="0"/>
              </a:rPr>
              <a:t>, traductores, intérpretes y psicólogos y que asistan a las actuaciones procesales no suspendidas por el Real Decreto 463/2020, de 14 de marzo, por el que se declara el estado de alarma para la gestión de la situación de crisis sanitaria ocasionada por el COVID-19 y, de esta manera, cumplan con los servicios esenciales fijados consensuadamente por el Ministerio de Justicia, Consejo General del Poder Judicial, la Fiscalía General del Estado y las Comunidades Autónomas con competencias en la materia y plasmados en la Resolución del Secretario de Estado de Justicia de fecha 14 de marzo de 2020, y las adaptaciones que en su caos puedan acordarse.</a:t>
            </a:r>
          </a:p>
          <a:p>
            <a:pPr algn="just"/>
            <a:r>
              <a:rPr lang="es-ES" sz="2900" dirty="0">
                <a:latin typeface="News Gothic MT" panose="020B0504020203020204" pitchFamily="34" charset="0"/>
              </a:rPr>
              <a:t>16. </a:t>
            </a:r>
            <a:r>
              <a:rPr lang="es-ES" sz="2900" b="1" dirty="0">
                <a:latin typeface="News Gothic MT" panose="020B0504020203020204" pitchFamily="34" charset="0"/>
              </a:rPr>
              <a:t>Las que prestan servicios en despachos y asesorías legales, gestorías administrativas y de graduados sociales, y servicios ajenos y propios de prevención de riesgos laborales, en cuestiones urgentes.</a:t>
            </a:r>
          </a:p>
          <a:p>
            <a:pPr algn="just"/>
            <a:r>
              <a:rPr lang="es-ES" sz="2900" dirty="0">
                <a:latin typeface="News Gothic MT" panose="020B0504020203020204" pitchFamily="34" charset="0"/>
              </a:rPr>
              <a:t>17. Las que prestan servicios en las notarías y registros para el cumplimiento de los servicios esenciales fijados por la Dirección General de Seguridad Jurídica y Fe Pública.</a:t>
            </a:r>
          </a:p>
          <a:p>
            <a:pPr algn="just"/>
            <a:r>
              <a:rPr lang="es-ES" sz="2900" dirty="0">
                <a:latin typeface="News Gothic MT" panose="020B0504020203020204" pitchFamily="34" charset="0"/>
              </a:rPr>
              <a:t>18. Las que presten servicios de limpieza, mantenimiento, reparación de averías urgentes y vigilancia, así como que presten servicios en materia de recogida, gestión y tratamiento de residuos peligrosos, así como de residuos sólidos urbanos, peligrosos y no peligrosos, recogida y tratamiento de aguas residuales, actividades de descontaminación y otros servicios de gestión de residuos y transporte y retirada de subproductos o en cualquiera de las entidades pertenecientes al Sector Público, de conformidad con lo establecido en el artículo 3 de la Ley 9/2017, de 8 de noviembre, de Contratos del Sector Público.</a:t>
            </a:r>
          </a:p>
          <a:p>
            <a:pPr algn="just"/>
            <a:r>
              <a:rPr lang="es-ES" sz="2900" dirty="0">
                <a:latin typeface="News Gothic MT" panose="020B0504020203020204" pitchFamily="34" charset="0"/>
              </a:rPr>
              <a:t>19. Las que trabajen en los Centros de Acogida a Refugiados y en los Centros de Estancia Temporal de Inmigrantes y a las entidades públicas de gestión privada subvencionadas por la Secretaría de Estado de Migraciones y que operan en el marco de la Protección Internacional y de la Atención Humanitaria.</a:t>
            </a:r>
          </a:p>
          <a:p>
            <a:pPr algn="just"/>
            <a:r>
              <a:rPr lang="es-ES" sz="2900" dirty="0">
                <a:latin typeface="News Gothic MT" panose="020B0504020203020204" pitchFamily="34" charset="0"/>
              </a:rPr>
              <a:t>20. Las que trabajan en actividades de abastecimiento, depuración, conducción, potabilización y saneamiento de agua.</a:t>
            </a:r>
          </a:p>
          <a:p>
            <a:endParaRPr lang="es-ES" dirty="0"/>
          </a:p>
        </p:txBody>
      </p:sp>
      <p:pic>
        <p:nvPicPr>
          <p:cNvPr id="4" name="Picture 2">
            <a:extLst>
              <a:ext uri="{FF2B5EF4-FFF2-40B4-BE49-F238E27FC236}">
                <a16:creationId xmlns:a16="http://schemas.microsoft.com/office/drawing/2014/main" id="{F518C0A2-7188-4EE9-A905-605261613C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28266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2BE74098-CC82-46AE-9807-08D648BC5330}"/>
              </a:ext>
            </a:extLst>
          </p:cNvPr>
          <p:cNvSpPr>
            <a:spLocks noGrp="1"/>
          </p:cNvSpPr>
          <p:nvPr>
            <p:ph idx="1"/>
          </p:nvPr>
        </p:nvSpPr>
        <p:spPr>
          <a:xfrm>
            <a:off x="838200" y="1825625"/>
            <a:ext cx="10515600" cy="5032375"/>
          </a:xfrm>
        </p:spPr>
        <p:txBody>
          <a:bodyPr>
            <a:normAutofit fontScale="85000" lnSpcReduction="20000"/>
          </a:bodyPr>
          <a:lstStyle/>
          <a:p>
            <a:pPr algn="just"/>
            <a:r>
              <a:rPr lang="es-ES" dirty="0">
                <a:latin typeface="News Gothic MT" panose="020B0504020203020204" pitchFamily="34" charset="0"/>
              </a:rPr>
              <a:t>21. Las que sean indispensables para la provisión de servicios meteorológicos de predicción y observación y los procesos asociados de mantenimiento, vigilancia y control de procesos operativos.</a:t>
            </a:r>
          </a:p>
          <a:p>
            <a:pPr algn="just"/>
            <a:r>
              <a:rPr lang="es-ES" dirty="0">
                <a:latin typeface="News Gothic MT" panose="020B0504020203020204" pitchFamily="34" charset="0"/>
              </a:rPr>
              <a:t>22. Las del operador designado por el Estado para prestar el servicio postal universal, con el fin de prestar los servicios de recogida, admisión, transporte, clasificación, distribución y entrega a los exclusivos efectos de garantizar dicho servicio postal universal.</a:t>
            </a:r>
          </a:p>
          <a:p>
            <a:pPr algn="just"/>
            <a:r>
              <a:rPr lang="es-ES" dirty="0">
                <a:latin typeface="News Gothic MT" panose="020B0504020203020204" pitchFamily="34" charset="0"/>
              </a:rPr>
              <a:t>23. Las que prestan servicios en aquellos sectores o subsectores que participan en la importación y suministro de material sanitario, como las empresas de logística, transporte, almacenaje, tránsito aduanero (transitarios) y, en general, todas aquellas que participan en los corredores sanitarios.</a:t>
            </a:r>
          </a:p>
          <a:p>
            <a:pPr algn="just"/>
            <a:r>
              <a:rPr lang="es-ES" dirty="0">
                <a:latin typeface="News Gothic MT" panose="020B0504020203020204" pitchFamily="34" charset="0"/>
              </a:rPr>
              <a:t>24. Las que trabajan en la distribución y entrega de productos adquiridos en el comercio por internet, telefónico o correspondencia.</a:t>
            </a:r>
          </a:p>
          <a:p>
            <a:pPr algn="just"/>
            <a:r>
              <a:rPr lang="es-ES" dirty="0">
                <a:latin typeface="News Gothic MT" panose="020B0504020203020204" pitchFamily="34" charset="0"/>
              </a:rPr>
              <a:t>25. Cualesquiera otras que presten servicios que hayan sido considerados esenciales.</a:t>
            </a:r>
          </a:p>
        </p:txBody>
      </p:sp>
      <p:pic>
        <p:nvPicPr>
          <p:cNvPr id="4" name="Picture 2">
            <a:extLst>
              <a:ext uri="{FF2B5EF4-FFF2-40B4-BE49-F238E27FC236}">
                <a16:creationId xmlns:a16="http://schemas.microsoft.com/office/drawing/2014/main" id="{A2E1EAF7-05FD-42A3-B250-2A4992B401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52444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1D9E07-78D0-4A0E-93A9-3C11EECB5BDE}"/>
              </a:ext>
            </a:extLst>
          </p:cNvPr>
          <p:cNvSpPr>
            <a:spLocks noGrp="1"/>
          </p:cNvSpPr>
          <p:nvPr>
            <p:ph type="title"/>
          </p:nvPr>
        </p:nvSpPr>
        <p:spPr>
          <a:xfrm>
            <a:off x="838200" y="365126"/>
            <a:ext cx="10515600" cy="934286"/>
          </a:xfrm>
        </p:spPr>
        <p:txBody>
          <a:bodyPr/>
          <a:lstStyle/>
          <a:p>
            <a:pPr algn="ctr"/>
            <a:r>
              <a:rPr lang="es-ES" b="1" dirty="0">
                <a:latin typeface="News Gothic MT" panose="020B0504020203020204" pitchFamily="34" charset="0"/>
              </a:rPr>
              <a:t>RD-LEY 11/2020</a:t>
            </a:r>
          </a:p>
        </p:txBody>
      </p:sp>
      <p:sp>
        <p:nvSpPr>
          <p:cNvPr id="3" name="Marcador de contenido 2">
            <a:extLst>
              <a:ext uri="{FF2B5EF4-FFF2-40B4-BE49-F238E27FC236}">
                <a16:creationId xmlns:a16="http://schemas.microsoft.com/office/drawing/2014/main" id="{E990B638-0B78-492D-8D85-871860FACDA3}"/>
              </a:ext>
            </a:extLst>
          </p:cNvPr>
          <p:cNvSpPr>
            <a:spLocks noGrp="1"/>
          </p:cNvSpPr>
          <p:nvPr>
            <p:ph idx="1"/>
          </p:nvPr>
        </p:nvSpPr>
        <p:spPr>
          <a:xfrm>
            <a:off x="838200" y="1636295"/>
            <a:ext cx="10515600" cy="4540668"/>
          </a:xfrm>
        </p:spPr>
        <p:txBody>
          <a:bodyPr>
            <a:normAutofit lnSpcReduction="10000"/>
          </a:bodyPr>
          <a:lstStyle/>
          <a:p>
            <a:pPr marL="0" indent="0" algn="just">
              <a:buNone/>
            </a:pPr>
            <a:r>
              <a:rPr lang="es-ES" sz="2400" b="1" dirty="0"/>
              <a:t>Subsidio extraordinario por falta de actividad para las personas integradas en el Sistema Especial de Empleados de Hogar del Régimen General de la Seguridad Social</a:t>
            </a:r>
          </a:p>
          <a:p>
            <a:pPr marL="0" indent="0" algn="just">
              <a:buNone/>
            </a:pPr>
            <a:endParaRPr lang="es-ES" sz="2400" dirty="0"/>
          </a:p>
          <a:p>
            <a:pPr marL="0" indent="0" algn="just">
              <a:buNone/>
            </a:pPr>
            <a:r>
              <a:rPr lang="es-ES" sz="2400" b="1" dirty="0"/>
              <a:t>Beneficiarios:</a:t>
            </a:r>
          </a:p>
          <a:p>
            <a:pPr marL="0" indent="0" algn="just">
              <a:buNone/>
            </a:pPr>
            <a:r>
              <a:rPr lang="es-ES" sz="2400" dirty="0"/>
              <a:t>Personas de alta en el SE empleados de hogar antes del 14/03 que se encuentren en alguna de las siguientes situaciones:</a:t>
            </a:r>
          </a:p>
          <a:p>
            <a:r>
              <a:rPr lang="es-ES" sz="2400" dirty="0"/>
              <a:t>Hayan dejado de prestar servicios, total o parcialmente, con carácter temporal, a fin de reducir el riesgo de contagio, por causas ajenas a su voluntad, en uno o varios domicilios y con motivo de la crisis sanitaria del COVID-19.</a:t>
            </a:r>
          </a:p>
          <a:p>
            <a:r>
              <a:rPr lang="es-ES" sz="2400" dirty="0"/>
              <a:t>Se haya extinguido su contrato de trabajo por despido o desistimiento del empleador con motivo de la crisis sanitaria del COVID-19.</a:t>
            </a:r>
          </a:p>
          <a:p>
            <a:pPr marL="0" indent="0" algn="just">
              <a:buNone/>
            </a:pPr>
            <a:endParaRPr lang="es-ES" sz="2400" dirty="0"/>
          </a:p>
        </p:txBody>
      </p:sp>
      <p:pic>
        <p:nvPicPr>
          <p:cNvPr id="4" name="Picture 2">
            <a:extLst>
              <a:ext uri="{FF2B5EF4-FFF2-40B4-BE49-F238E27FC236}">
                <a16:creationId xmlns:a16="http://schemas.microsoft.com/office/drawing/2014/main" id="{2B91BC86-7B7E-4EB2-ACD7-F760314392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07350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9D9C87-2F4A-4E05-B3BD-6FCC5182CC49}"/>
              </a:ext>
            </a:extLst>
          </p:cNvPr>
          <p:cNvSpPr>
            <a:spLocks noGrp="1"/>
          </p:cNvSpPr>
          <p:nvPr>
            <p:ph type="title"/>
          </p:nvPr>
        </p:nvSpPr>
        <p:spPr/>
        <p:txBody>
          <a:bodyPr/>
          <a:lstStyle/>
          <a:p>
            <a:r>
              <a:rPr lang="es-ES" b="1" dirty="0">
                <a:latin typeface="News Gothic MT" panose="020B0504020203020204" pitchFamily="34" charset="0"/>
              </a:rPr>
              <a:t>Cuantía:</a:t>
            </a:r>
          </a:p>
        </p:txBody>
      </p:sp>
      <p:sp>
        <p:nvSpPr>
          <p:cNvPr id="3" name="Marcador de contenido 2">
            <a:extLst>
              <a:ext uri="{FF2B5EF4-FFF2-40B4-BE49-F238E27FC236}">
                <a16:creationId xmlns:a16="http://schemas.microsoft.com/office/drawing/2014/main" id="{1E89B60F-5D76-44D4-9913-011CC5C34B18}"/>
              </a:ext>
            </a:extLst>
          </p:cNvPr>
          <p:cNvSpPr>
            <a:spLocks noGrp="1"/>
          </p:cNvSpPr>
          <p:nvPr>
            <p:ph idx="1"/>
          </p:nvPr>
        </p:nvSpPr>
        <p:spPr>
          <a:xfrm>
            <a:off x="838200" y="2574757"/>
            <a:ext cx="10515600" cy="3602205"/>
          </a:xfrm>
        </p:spPr>
        <p:txBody>
          <a:bodyPr/>
          <a:lstStyle/>
          <a:p>
            <a:r>
              <a:rPr lang="es-ES" dirty="0">
                <a:latin typeface="News Gothic MT" panose="020B0504020203020204" pitchFamily="34" charset="0"/>
              </a:rPr>
              <a:t>La cuantía del subsidio será el resultado de aplicar un porcentaje del setenta por ciento a la base reguladora .</a:t>
            </a:r>
          </a:p>
          <a:p>
            <a:r>
              <a:rPr lang="es-ES" dirty="0">
                <a:latin typeface="News Gothic MT" panose="020B0504020203020204" pitchFamily="34" charset="0"/>
              </a:rPr>
              <a:t>La base reguladora diaria de la prestación estará constituida por la base de cotización del empleado de hogar correspondiente al mes anterior al hecho causante, dividida entre 30</a:t>
            </a:r>
          </a:p>
        </p:txBody>
      </p:sp>
      <p:pic>
        <p:nvPicPr>
          <p:cNvPr id="4" name="Picture 2">
            <a:extLst>
              <a:ext uri="{FF2B5EF4-FFF2-40B4-BE49-F238E27FC236}">
                <a16:creationId xmlns:a16="http://schemas.microsoft.com/office/drawing/2014/main" id="{6341C1CE-AA3B-4B53-B827-2F7270C78E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11973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D48DA3-0747-4893-8067-FCCDB7C0D6B6}"/>
              </a:ext>
            </a:extLst>
          </p:cNvPr>
          <p:cNvSpPr>
            <a:spLocks noGrp="1"/>
          </p:cNvSpPr>
          <p:nvPr>
            <p:ph type="title"/>
          </p:nvPr>
        </p:nvSpPr>
        <p:spPr>
          <a:xfrm>
            <a:off x="838200" y="667084"/>
            <a:ext cx="8546432" cy="1325563"/>
          </a:xfrm>
        </p:spPr>
        <p:txBody>
          <a:bodyPr>
            <a:noAutofit/>
          </a:bodyPr>
          <a:lstStyle/>
          <a:p>
            <a:r>
              <a:rPr lang="es-ES" sz="3600" b="1" dirty="0">
                <a:latin typeface="News Gothic MT" panose="020B0504020203020204" pitchFamily="34" charset="0"/>
              </a:rPr>
              <a:t>Subsidio de desempleo excepcional por fin de contrato temporal</a:t>
            </a:r>
            <a:endParaRPr lang="es-ES" sz="3600" dirty="0">
              <a:latin typeface="News Gothic MT" panose="020B0504020203020204" pitchFamily="34" charset="0"/>
            </a:endParaRPr>
          </a:p>
        </p:txBody>
      </p:sp>
      <p:sp>
        <p:nvSpPr>
          <p:cNvPr id="3" name="Marcador de contenido 2">
            <a:extLst>
              <a:ext uri="{FF2B5EF4-FFF2-40B4-BE49-F238E27FC236}">
                <a16:creationId xmlns:a16="http://schemas.microsoft.com/office/drawing/2014/main" id="{DEC85D0D-1689-4153-B22E-0A9F475E4726}"/>
              </a:ext>
            </a:extLst>
          </p:cNvPr>
          <p:cNvSpPr>
            <a:spLocks noGrp="1"/>
          </p:cNvSpPr>
          <p:nvPr>
            <p:ph idx="1"/>
          </p:nvPr>
        </p:nvSpPr>
        <p:spPr>
          <a:xfrm>
            <a:off x="838200" y="2093495"/>
            <a:ext cx="10515600" cy="4860758"/>
          </a:xfrm>
        </p:spPr>
        <p:txBody>
          <a:bodyPr>
            <a:normAutofit fontScale="92500" lnSpcReduction="10000"/>
          </a:bodyPr>
          <a:lstStyle/>
          <a:p>
            <a:pPr marL="0" indent="0">
              <a:buNone/>
            </a:pPr>
            <a:r>
              <a:rPr lang="es-ES" dirty="0"/>
              <a:t>Beneficiarios:</a:t>
            </a:r>
          </a:p>
          <a:p>
            <a:pPr algn="just"/>
            <a:r>
              <a:rPr lang="es-ES" dirty="0">
                <a:latin typeface="News Gothic MT" panose="020B0504020203020204" pitchFamily="34" charset="0"/>
              </a:rPr>
              <a:t>Las personas trabajadoras que se les hubiera extinguido un contrato de duración determinada de, al menos, dos meses de duración, con posterioridad al 14/03 y no contaran con la cotización necesaria para acceder a otra prestación o subsidio si carecieran de rentas.</a:t>
            </a:r>
          </a:p>
          <a:p>
            <a:pPr algn="just"/>
            <a:r>
              <a:rPr lang="es-ES" dirty="0">
                <a:latin typeface="News Gothic MT" panose="020B0504020203020204" pitchFamily="34" charset="0"/>
              </a:rPr>
              <a:t>Cuantía: Ayuda mensual del 80 por ciento del IPREM mensual vigente (537,84 €).</a:t>
            </a:r>
          </a:p>
          <a:p>
            <a:pPr algn="just"/>
            <a:r>
              <a:rPr lang="es-ES" dirty="0">
                <a:latin typeface="News Gothic MT" panose="020B0504020203020204" pitchFamily="34" charset="0"/>
              </a:rPr>
              <a:t>Incompatible con la percepción de cualquier renta mínima, renta de inclusión, salario social o ayudas análogas concedidas por cualquier Administración Pública</a:t>
            </a:r>
          </a:p>
          <a:p>
            <a:pPr algn="just"/>
            <a:r>
              <a:rPr lang="es-ES" dirty="0">
                <a:latin typeface="News Gothic MT" panose="020B0504020203020204" pitchFamily="34" charset="0"/>
              </a:rPr>
              <a:t>La duración de este subsidio excepcional será de un mes, ampliable si así se determina por Real Decreto-ley</a:t>
            </a:r>
          </a:p>
          <a:p>
            <a:endParaRPr lang="es-ES" dirty="0"/>
          </a:p>
        </p:txBody>
      </p:sp>
      <p:pic>
        <p:nvPicPr>
          <p:cNvPr id="4" name="Picture 2">
            <a:extLst>
              <a:ext uri="{FF2B5EF4-FFF2-40B4-BE49-F238E27FC236}">
                <a16:creationId xmlns:a16="http://schemas.microsoft.com/office/drawing/2014/main" id="{98C403F3-9C1B-41C4-9DB3-85D358FE79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8401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633A14-3004-4DEC-902A-B62A772FA1BB}"/>
              </a:ext>
            </a:extLst>
          </p:cNvPr>
          <p:cNvSpPr>
            <a:spLocks noGrp="1"/>
          </p:cNvSpPr>
          <p:nvPr>
            <p:ph type="ctrTitle"/>
          </p:nvPr>
        </p:nvSpPr>
        <p:spPr>
          <a:xfrm>
            <a:off x="1524000" y="728869"/>
            <a:ext cx="9144000" cy="3843131"/>
          </a:xfrm>
        </p:spPr>
        <p:txBody>
          <a:bodyPr>
            <a:normAutofit fontScale="90000"/>
          </a:bodyPr>
          <a:lstStyle/>
          <a:p>
            <a:r>
              <a:rPr lang="es-ES" sz="5300" b="1" dirty="0">
                <a:latin typeface="News Gothic MT" panose="020B0504020203020204" pitchFamily="34" charset="0"/>
              </a:rPr>
              <a:t>RD-LEY 7/2020</a:t>
            </a:r>
            <a:br>
              <a:rPr lang="es-ES" sz="5300" dirty="0">
                <a:latin typeface="News Gothic MT" panose="020B0504020203020204" pitchFamily="34" charset="0"/>
              </a:rPr>
            </a:br>
            <a:br>
              <a:rPr lang="es-ES" sz="5300" dirty="0">
                <a:latin typeface="News Gothic MT" panose="020B0504020203020204" pitchFamily="34" charset="0"/>
              </a:rPr>
            </a:br>
            <a:r>
              <a:rPr lang="es-ES" sz="3100" b="1" dirty="0">
                <a:latin typeface="News Gothic MT" panose="020B0504020203020204" pitchFamily="34" charset="0"/>
              </a:rPr>
              <a:t>Medidas de apoyo a la prolongación del periodo de actividad de los trabajadores con contratos fijos discontinuos en los sectores de turismo y comercio y hostelería vinculados a la actividad turística.</a:t>
            </a:r>
            <a:br>
              <a:rPr lang="es-ES" b="1" dirty="0"/>
            </a:br>
            <a:endParaRPr lang="es-ES" dirty="0"/>
          </a:p>
        </p:txBody>
      </p:sp>
      <p:sp>
        <p:nvSpPr>
          <p:cNvPr id="3" name="Subtítulo 2">
            <a:extLst>
              <a:ext uri="{FF2B5EF4-FFF2-40B4-BE49-F238E27FC236}">
                <a16:creationId xmlns:a16="http://schemas.microsoft.com/office/drawing/2014/main" id="{2ED996FA-1025-4EB7-A6C5-2DCFC37A9711}"/>
              </a:ext>
            </a:extLst>
          </p:cNvPr>
          <p:cNvSpPr>
            <a:spLocks noGrp="1"/>
          </p:cNvSpPr>
          <p:nvPr>
            <p:ph type="subTitle" idx="1"/>
          </p:nvPr>
        </p:nvSpPr>
        <p:spPr>
          <a:xfrm>
            <a:off x="1524000" y="4068416"/>
            <a:ext cx="9144000" cy="2491409"/>
          </a:xfrm>
        </p:spPr>
        <p:txBody>
          <a:bodyPr>
            <a:normAutofit fontScale="77500" lnSpcReduction="20000"/>
          </a:bodyPr>
          <a:lstStyle/>
          <a:p>
            <a:pPr algn="just"/>
            <a:r>
              <a:rPr lang="es-ES" sz="2300" dirty="0">
                <a:latin typeface="News Gothic MT" panose="020B0504020203020204" pitchFamily="34" charset="0"/>
              </a:rPr>
              <a:t>Las empresas, excluidas las pertenecientes al sector público, dedicadas a actividades encuadradas en los sectores del turismo, así como los del comercio y hostelería, siempre que se encuentren vinculadas a dicho sector del turismo, que generen actividad productiva en los meses de febrero, marzo, abril, mayo, junio y que inicien o mantengan en alta durante dichos meses la ocupación de los trabajadores con contratos de carácter fijos discontinuo, podrán aplicar una bonificación en dichos meses del 50 por ciento de las cuotas empresariales a la Seguridad Social por contingencias comunes, así como por los conceptos de recaudación conjunta de Desempleo, FOGASA y Formación Profesional de dichos trabajadores.</a:t>
            </a:r>
          </a:p>
          <a:p>
            <a:pPr algn="just"/>
            <a:r>
              <a:rPr lang="es-ES" sz="2300" dirty="0">
                <a:latin typeface="News Gothic MT" panose="020B0504020203020204" pitchFamily="34" charset="0"/>
              </a:rPr>
              <a:t>aplicación desde el 1 de enero de 2020 hasta el día 31 de diciembre de 2020.</a:t>
            </a:r>
          </a:p>
          <a:p>
            <a:endParaRPr lang="es-ES" dirty="0"/>
          </a:p>
        </p:txBody>
      </p:sp>
      <p:pic>
        <p:nvPicPr>
          <p:cNvPr id="4" name="Picture 2">
            <a:extLst>
              <a:ext uri="{FF2B5EF4-FFF2-40B4-BE49-F238E27FC236}">
                <a16:creationId xmlns:a16="http://schemas.microsoft.com/office/drawing/2014/main" id="{AFF8537A-5915-45A2-B8F5-34721DC289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72785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DEF8AE-3362-45BE-8B46-40BC8A9C5E52}"/>
              </a:ext>
            </a:extLst>
          </p:cNvPr>
          <p:cNvSpPr>
            <a:spLocks noGrp="1"/>
          </p:cNvSpPr>
          <p:nvPr>
            <p:ph type="title"/>
          </p:nvPr>
        </p:nvSpPr>
        <p:spPr>
          <a:xfrm>
            <a:off x="838200" y="365126"/>
            <a:ext cx="8510337" cy="1198980"/>
          </a:xfrm>
        </p:spPr>
        <p:txBody>
          <a:bodyPr>
            <a:normAutofit fontScale="90000"/>
          </a:bodyPr>
          <a:lstStyle/>
          <a:p>
            <a:r>
              <a:rPr lang="es-ES" b="1" dirty="0">
                <a:latin typeface="News Gothic MT" panose="020B0504020203020204" pitchFamily="34" charset="0"/>
              </a:rPr>
              <a:t>Moratoria de las cotizaciones sociales a la Seguridad Social</a:t>
            </a:r>
          </a:p>
        </p:txBody>
      </p:sp>
      <p:sp>
        <p:nvSpPr>
          <p:cNvPr id="3" name="Marcador de contenido 2">
            <a:extLst>
              <a:ext uri="{FF2B5EF4-FFF2-40B4-BE49-F238E27FC236}">
                <a16:creationId xmlns:a16="http://schemas.microsoft.com/office/drawing/2014/main" id="{F1CD9BAF-B32A-44C3-A23A-22793E5CB7F8}"/>
              </a:ext>
            </a:extLst>
          </p:cNvPr>
          <p:cNvSpPr>
            <a:spLocks noGrp="1"/>
          </p:cNvSpPr>
          <p:nvPr>
            <p:ph idx="1"/>
          </p:nvPr>
        </p:nvSpPr>
        <p:spPr>
          <a:xfrm>
            <a:off x="838200" y="2033337"/>
            <a:ext cx="10515600" cy="5245768"/>
          </a:xfrm>
        </p:spPr>
        <p:txBody>
          <a:bodyPr>
            <a:normAutofit fontScale="92500" lnSpcReduction="10000"/>
          </a:bodyPr>
          <a:lstStyle/>
          <a:p>
            <a:pPr algn="just"/>
            <a:r>
              <a:rPr lang="es-ES" sz="3200" dirty="0"/>
              <a:t>Beneficiaros: </a:t>
            </a:r>
          </a:p>
          <a:p>
            <a:pPr lvl="1" algn="just"/>
            <a:r>
              <a:rPr lang="es-ES" sz="2800" dirty="0"/>
              <a:t>empresas y los trabajadores por cuenta propia incluidos en cualquier régimen de la Seguridad Social</a:t>
            </a:r>
          </a:p>
          <a:p>
            <a:pPr algn="just"/>
            <a:r>
              <a:rPr lang="es-ES" sz="3200" dirty="0"/>
              <a:t>Cuotas objeto de moratoria:</a:t>
            </a:r>
          </a:p>
          <a:p>
            <a:pPr lvl="1" algn="just"/>
            <a:r>
              <a:rPr lang="es-ES" sz="2800" dirty="0"/>
              <a:t>Empresas: abril y junio de 2020</a:t>
            </a:r>
          </a:p>
          <a:p>
            <a:pPr lvl="1" algn="just"/>
            <a:r>
              <a:rPr lang="es-ES" sz="2800" dirty="0"/>
              <a:t>Autónomos: mayo y julio 2020 (siempre que su actividad no se haya suspendido).</a:t>
            </a:r>
          </a:p>
          <a:p>
            <a:pPr algn="just"/>
            <a:r>
              <a:rPr lang="es-ES" sz="3200" dirty="0"/>
              <a:t>Plazo: </a:t>
            </a:r>
            <a:r>
              <a:rPr lang="es-ES" sz="2800" dirty="0"/>
              <a:t>Las solicitudes de moratoria deberán comunicarse a la TGSS dentro de los 10 primeros días naturales de los plazos reglamentarios de ingreso correspondientes a los períodos de devengo señalados en el apartado primero, sin que en ningún caso proceda la moratoria de aquellas cotizaciones cuyo plazo reglamentario de ingreso haya finalizado con anterioridad a dicha solicitud.</a:t>
            </a:r>
          </a:p>
        </p:txBody>
      </p:sp>
      <p:pic>
        <p:nvPicPr>
          <p:cNvPr id="4" name="Picture 2">
            <a:extLst>
              <a:ext uri="{FF2B5EF4-FFF2-40B4-BE49-F238E27FC236}">
                <a16:creationId xmlns:a16="http://schemas.microsoft.com/office/drawing/2014/main" id="{531A2560-AB4F-4290-98C9-6412A393B4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07800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BE5C795D-0CD9-40DE-AF98-209EEE00DC2E}"/>
              </a:ext>
            </a:extLst>
          </p:cNvPr>
          <p:cNvSpPr>
            <a:spLocks noGrp="1"/>
          </p:cNvSpPr>
          <p:nvPr>
            <p:ph idx="1"/>
          </p:nvPr>
        </p:nvSpPr>
        <p:spPr>
          <a:xfrm>
            <a:off x="838200" y="1730710"/>
            <a:ext cx="10515600" cy="4360195"/>
          </a:xfrm>
        </p:spPr>
        <p:txBody>
          <a:bodyPr>
            <a:normAutofit lnSpcReduction="10000"/>
          </a:bodyPr>
          <a:lstStyle/>
          <a:p>
            <a:pPr algn="just"/>
            <a:r>
              <a:rPr lang="es-ES" sz="4000" dirty="0">
                <a:latin typeface="News Gothic MT" panose="020B0504020203020204" pitchFamily="34" charset="0"/>
              </a:rPr>
              <a:t>Para empresas el plazo para solicitar la moratoria de las cuotas de abril fine el 10 de mayo.</a:t>
            </a:r>
          </a:p>
          <a:p>
            <a:pPr marL="0" indent="0" algn="just">
              <a:buNone/>
            </a:pPr>
            <a:endParaRPr lang="es-ES" sz="4000" dirty="0">
              <a:latin typeface="News Gothic MT" panose="020B0504020203020204" pitchFamily="34" charset="0"/>
            </a:endParaRPr>
          </a:p>
          <a:p>
            <a:pPr algn="just"/>
            <a:r>
              <a:rPr lang="es-ES" sz="4000" dirty="0">
                <a:latin typeface="News Gothic MT" panose="020B0504020203020204" pitchFamily="34" charset="0"/>
              </a:rPr>
              <a:t>Para los autónomos, la solicitud de moratoria de la cuota de mayo deberá realizarse como máximo hasta el 10 de mayo.</a:t>
            </a:r>
          </a:p>
        </p:txBody>
      </p:sp>
      <p:pic>
        <p:nvPicPr>
          <p:cNvPr id="4" name="Picture 2">
            <a:extLst>
              <a:ext uri="{FF2B5EF4-FFF2-40B4-BE49-F238E27FC236}">
                <a16:creationId xmlns:a16="http://schemas.microsoft.com/office/drawing/2014/main" id="{36103DC0-6EEA-44D1-BC78-935FFCECFD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89799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E5D81A-87A2-4E29-AC75-EC8A10ED0FFB}"/>
              </a:ext>
            </a:extLst>
          </p:cNvPr>
          <p:cNvSpPr>
            <a:spLocks noGrp="1"/>
          </p:cNvSpPr>
          <p:nvPr>
            <p:ph type="title"/>
          </p:nvPr>
        </p:nvSpPr>
        <p:spPr>
          <a:xfrm>
            <a:off x="838200" y="365125"/>
            <a:ext cx="8811126" cy="1325563"/>
          </a:xfrm>
        </p:spPr>
        <p:txBody>
          <a:bodyPr/>
          <a:lstStyle/>
          <a:p>
            <a:r>
              <a:rPr lang="es-ES" b="1" dirty="0">
                <a:latin typeface="News Gothic MT" panose="020B0504020203020204" pitchFamily="34" charset="0"/>
              </a:rPr>
              <a:t>Aplazamiento en el pago de deudas con la Seguridad Social</a:t>
            </a:r>
          </a:p>
        </p:txBody>
      </p:sp>
      <p:sp>
        <p:nvSpPr>
          <p:cNvPr id="3" name="Marcador de contenido 2">
            <a:extLst>
              <a:ext uri="{FF2B5EF4-FFF2-40B4-BE49-F238E27FC236}">
                <a16:creationId xmlns:a16="http://schemas.microsoft.com/office/drawing/2014/main" id="{31DD8086-9A19-49D9-A919-2B547ACE01C6}"/>
              </a:ext>
            </a:extLst>
          </p:cNvPr>
          <p:cNvSpPr>
            <a:spLocks noGrp="1"/>
          </p:cNvSpPr>
          <p:nvPr>
            <p:ph idx="1"/>
          </p:nvPr>
        </p:nvSpPr>
        <p:spPr/>
        <p:txBody>
          <a:bodyPr>
            <a:normAutofit/>
          </a:bodyPr>
          <a:lstStyle/>
          <a:p>
            <a:pPr algn="just"/>
            <a:r>
              <a:rPr lang="es-ES" dirty="0">
                <a:latin typeface="News Gothic MT" panose="020B0504020203020204" pitchFamily="34" charset="0"/>
              </a:rPr>
              <a:t>Las empresas y los trabajadores por cuenta propia incluidos en cualquier régimen de la Seguridad social, </a:t>
            </a:r>
            <a:r>
              <a:rPr lang="es-ES" b="1" dirty="0">
                <a:latin typeface="News Gothic MT" panose="020B0504020203020204" pitchFamily="34" charset="0"/>
              </a:rPr>
              <a:t>siempre que no tuvieran otro aplazamiento en vigor</a:t>
            </a:r>
            <a:r>
              <a:rPr lang="es-ES" dirty="0">
                <a:latin typeface="News Gothic MT" panose="020B0504020203020204" pitchFamily="34" charset="0"/>
              </a:rPr>
              <a:t>, podrán solicitar el aplazamiento en el pago de sus deudas con la SS cuyo plazo reglamentario de ingreso tenga lugar entre los meses de abril y junio de 2020 a un interés del 0,5%.</a:t>
            </a:r>
          </a:p>
          <a:p>
            <a:pPr algn="just"/>
            <a:r>
              <a:rPr lang="es-ES" dirty="0">
                <a:latin typeface="News Gothic MT" panose="020B0504020203020204" pitchFamily="34" charset="0"/>
              </a:rPr>
              <a:t>Estas solicitudes de aplazamiento deberán efectuarse antes del transcurso de los diez primeros naturales del plazo reglamentario de ingreso anteriormente señalado.</a:t>
            </a:r>
          </a:p>
        </p:txBody>
      </p:sp>
      <p:pic>
        <p:nvPicPr>
          <p:cNvPr id="4" name="Picture 2">
            <a:extLst>
              <a:ext uri="{FF2B5EF4-FFF2-40B4-BE49-F238E27FC236}">
                <a16:creationId xmlns:a16="http://schemas.microsoft.com/office/drawing/2014/main" id="{205ED110-BEF6-492C-9758-DB036EBECD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30654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2B63DA-68B3-450E-BCFC-5B402960F342}"/>
              </a:ext>
            </a:extLst>
          </p:cNvPr>
          <p:cNvSpPr>
            <a:spLocks noGrp="1"/>
          </p:cNvSpPr>
          <p:nvPr>
            <p:ph type="title"/>
          </p:nvPr>
        </p:nvSpPr>
        <p:spPr>
          <a:xfrm>
            <a:off x="838200" y="681037"/>
            <a:ext cx="8414084" cy="1009651"/>
          </a:xfrm>
        </p:spPr>
        <p:txBody>
          <a:bodyPr>
            <a:normAutofit fontScale="90000"/>
          </a:bodyPr>
          <a:lstStyle/>
          <a:p>
            <a:r>
              <a:rPr lang="es-ES" b="1" dirty="0"/>
              <a:t>Incapacidad temporal en situación excepcional de confinamiento total</a:t>
            </a:r>
            <a:br>
              <a:rPr lang="es-ES" b="1" dirty="0"/>
            </a:br>
            <a:endParaRPr lang="es-ES" dirty="0"/>
          </a:p>
        </p:txBody>
      </p:sp>
      <p:sp>
        <p:nvSpPr>
          <p:cNvPr id="3" name="Marcador de contenido 2">
            <a:extLst>
              <a:ext uri="{FF2B5EF4-FFF2-40B4-BE49-F238E27FC236}">
                <a16:creationId xmlns:a16="http://schemas.microsoft.com/office/drawing/2014/main" id="{B4FAEE5F-8591-4336-A972-BA3B510ADF4E}"/>
              </a:ext>
            </a:extLst>
          </p:cNvPr>
          <p:cNvSpPr>
            <a:spLocks noGrp="1"/>
          </p:cNvSpPr>
          <p:nvPr>
            <p:ph idx="1"/>
          </p:nvPr>
        </p:nvSpPr>
        <p:spPr>
          <a:xfrm>
            <a:off x="838200" y="1985211"/>
            <a:ext cx="10515600" cy="4451684"/>
          </a:xfrm>
        </p:spPr>
        <p:txBody>
          <a:bodyPr>
            <a:normAutofit/>
          </a:bodyPr>
          <a:lstStyle/>
          <a:p>
            <a:pPr algn="just"/>
            <a:r>
              <a:rPr lang="es-ES" dirty="0"/>
              <a:t>Con carácter excepcional, y con efectos desde el inicio de la situación de confinamiento, y mediante el correspondiente parte de baja, se extenderá esta protección a aquellos trabajadores obligados a desplazarse de localidad y tengan obligación de prestar los servicios esenciales, siempre que se haya acordado el confinamiento de la población donde tenga su domicilio y le haya sido denegada de forma expresa la posibilidad de desplazarse por la autoridad competente, no pueda realizar su trabajo de forma telemática por causas no imputables a la empresa para la que prestas sus servicios o al propio trabajador y no tenga derecho a percibir ninguna otra prestación pública.</a:t>
            </a:r>
          </a:p>
          <a:p>
            <a:endParaRPr lang="es-ES" dirty="0"/>
          </a:p>
        </p:txBody>
      </p:sp>
      <p:pic>
        <p:nvPicPr>
          <p:cNvPr id="4" name="Picture 2">
            <a:extLst>
              <a:ext uri="{FF2B5EF4-FFF2-40B4-BE49-F238E27FC236}">
                <a16:creationId xmlns:a16="http://schemas.microsoft.com/office/drawing/2014/main" id="{3C28247B-41D1-4E8A-8897-45A841F185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12939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265FFC-7211-4FA7-9B7F-9EFFE63852E2}"/>
              </a:ext>
            </a:extLst>
          </p:cNvPr>
          <p:cNvSpPr>
            <a:spLocks noGrp="1"/>
          </p:cNvSpPr>
          <p:nvPr>
            <p:ph type="title"/>
          </p:nvPr>
        </p:nvSpPr>
        <p:spPr>
          <a:xfrm>
            <a:off x="215348" y="543131"/>
            <a:ext cx="9392478" cy="1325563"/>
          </a:xfrm>
        </p:spPr>
        <p:txBody>
          <a:bodyPr>
            <a:noAutofit/>
          </a:bodyPr>
          <a:lstStyle/>
          <a:p>
            <a:r>
              <a:rPr lang="es-ES" sz="3200" b="1" dirty="0">
                <a:latin typeface="News Gothic MT" panose="020B0504020203020204" pitchFamily="34" charset="0"/>
              </a:rPr>
              <a:t>EXONERACIÓN DE CUOTAS ERTE FM Y MANTENIMIENTO DEL VOLUMEN DE EMPLEO</a:t>
            </a:r>
            <a:br>
              <a:rPr lang="es-ES" sz="3200" b="1" dirty="0">
                <a:latin typeface="News Gothic MT" panose="020B0504020203020204" pitchFamily="34" charset="0"/>
              </a:rPr>
            </a:br>
            <a:r>
              <a:rPr lang="es-ES" sz="2000" b="1" dirty="0">
                <a:latin typeface="News Gothic MT" panose="020B0504020203020204" pitchFamily="34" charset="0"/>
              </a:rPr>
              <a:t>sectores de las artes escénicas, musicales y del cinematográfico y audiovisual</a:t>
            </a:r>
            <a:endParaRPr lang="es-ES" sz="3200" b="1" dirty="0">
              <a:latin typeface="News Gothic MT" panose="020B0504020203020204" pitchFamily="34" charset="0"/>
            </a:endParaRPr>
          </a:p>
        </p:txBody>
      </p:sp>
      <p:sp>
        <p:nvSpPr>
          <p:cNvPr id="3" name="Marcador de contenido 2">
            <a:extLst>
              <a:ext uri="{FF2B5EF4-FFF2-40B4-BE49-F238E27FC236}">
                <a16:creationId xmlns:a16="http://schemas.microsoft.com/office/drawing/2014/main" id="{B0C5224B-63D9-400F-97A4-362521A8BD4E}"/>
              </a:ext>
            </a:extLst>
          </p:cNvPr>
          <p:cNvSpPr>
            <a:spLocks noGrp="1"/>
          </p:cNvSpPr>
          <p:nvPr>
            <p:ph idx="1"/>
          </p:nvPr>
        </p:nvSpPr>
        <p:spPr>
          <a:xfrm>
            <a:off x="838200" y="2011775"/>
            <a:ext cx="10515600" cy="4846225"/>
          </a:xfrm>
        </p:spPr>
        <p:txBody>
          <a:bodyPr>
            <a:normAutofit fontScale="85000" lnSpcReduction="20000"/>
          </a:bodyPr>
          <a:lstStyle/>
          <a:p>
            <a:pPr algn="just"/>
            <a:r>
              <a:rPr lang="es-ES" dirty="0">
                <a:latin typeface="News Gothic MT" panose="020B0504020203020204" pitchFamily="34" charset="0"/>
              </a:rPr>
              <a:t>Las empresas que se beneficien de la exoneración de cuotas durante el período de aplicación de un ERTE por FM, están obligadas a mantener el empleo durante 6 meses tras la aplicación de la medida. </a:t>
            </a:r>
          </a:p>
          <a:p>
            <a:pPr algn="just"/>
            <a:r>
              <a:rPr lang="es-ES" dirty="0">
                <a:latin typeface="News Gothic MT" panose="020B0504020203020204" pitchFamily="34" charset="0"/>
              </a:rPr>
              <a:t>Este compromiso se valorará en atención a las características específicas de los distintos sectores y la normativa laboral aplicable, teniendo en cuenta, en particular, las especificidades de aquellas empresas que presentan una alta variabilidad o estacionalidad del empleo o una relación directa con eventos o espectáculos concretos, como sucede, entre otros, en el ámbito de las artes escénicas, musicales, cinematográfico y audiovisual.</a:t>
            </a:r>
          </a:p>
          <a:p>
            <a:pPr algn="just"/>
            <a:r>
              <a:rPr lang="es-ES" dirty="0">
                <a:latin typeface="News Gothic MT" panose="020B0504020203020204" pitchFamily="34" charset="0"/>
              </a:rPr>
              <a:t>En particular, en el caso de contratos temporales el compromiso de mantenimiento del empleo no se entenderá incumplido cuando el contrato se extinga por expiración del tiempo convenido o la realización de la obra o servicio que constituye su objeto o cuando no pueda realizarse de forma inmediata la actividad objeto de contratación.</a:t>
            </a:r>
          </a:p>
        </p:txBody>
      </p:sp>
      <p:pic>
        <p:nvPicPr>
          <p:cNvPr id="4" name="Picture 2">
            <a:extLst>
              <a:ext uri="{FF2B5EF4-FFF2-40B4-BE49-F238E27FC236}">
                <a16:creationId xmlns:a16="http://schemas.microsoft.com/office/drawing/2014/main" id="{ABCCE57E-9ADF-4066-A473-E19BEB46CD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17724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883E4E-4E49-4A76-AF78-512001216A22}"/>
              </a:ext>
            </a:extLst>
          </p:cNvPr>
          <p:cNvSpPr>
            <a:spLocks noGrp="1"/>
          </p:cNvSpPr>
          <p:nvPr>
            <p:ph type="title"/>
          </p:nvPr>
        </p:nvSpPr>
        <p:spPr>
          <a:xfrm>
            <a:off x="838200" y="365126"/>
            <a:ext cx="8498305" cy="1728369"/>
          </a:xfrm>
        </p:spPr>
        <p:txBody>
          <a:bodyPr>
            <a:normAutofit fontScale="90000"/>
          </a:bodyPr>
          <a:lstStyle/>
          <a:p>
            <a:pPr algn="just"/>
            <a:r>
              <a:rPr lang="es-ES" sz="3600" b="1" dirty="0">
                <a:latin typeface="News Gothic MT" panose="020B0504020203020204" pitchFamily="34" charset="0"/>
              </a:rPr>
              <a:t>Compatibilidad del subsidio por cuidado de menor y prestación por desempleo o cese de actividad durante la permanencia del estado de alarma</a:t>
            </a:r>
            <a:endParaRPr lang="es-ES" sz="3600" dirty="0">
              <a:latin typeface="News Gothic MT" panose="020B0504020203020204" pitchFamily="34" charset="0"/>
            </a:endParaRPr>
          </a:p>
        </p:txBody>
      </p:sp>
      <p:sp>
        <p:nvSpPr>
          <p:cNvPr id="3" name="Marcador de contenido 2">
            <a:extLst>
              <a:ext uri="{FF2B5EF4-FFF2-40B4-BE49-F238E27FC236}">
                <a16:creationId xmlns:a16="http://schemas.microsoft.com/office/drawing/2014/main" id="{BB603B9E-C40B-4BAB-912A-38135D099197}"/>
              </a:ext>
            </a:extLst>
          </p:cNvPr>
          <p:cNvSpPr>
            <a:spLocks noGrp="1"/>
          </p:cNvSpPr>
          <p:nvPr>
            <p:ph idx="1"/>
          </p:nvPr>
        </p:nvSpPr>
        <p:spPr>
          <a:xfrm>
            <a:off x="838200" y="2550695"/>
            <a:ext cx="10515600" cy="3972342"/>
          </a:xfrm>
        </p:spPr>
        <p:txBody>
          <a:bodyPr>
            <a:normAutofit/>
          </a:bodyPr>
          <a:lstStyle/>
          <a:p>
            <a:pPr marL="0" indent="0" algn="just">
              <a:buNone/>
            </a:pPr>
            <a:r>
              <a:rPr lang="es-ES" dirty="0">
                <a:latin typeface="News Gothic MT" panose="020B0504020203020204" pitchFamily="34" charset="0"/>
              </a:rPr>
              <a:t>Durante la permanencia del estado de alarma el subsidio por cuidado de menores afectados por cáncer u otra enfermedad grave, que vinieran percibiendo los trabajadores por cuenta ajena a 14/03, no se verá afectado por la suspensión del contrato y reducción de jornada que tengan su causa en ERTES por FM o ETOP.</a:t>
            </a:r>
          </a:p>
        </p:txBody>
      </p:sp>
      <p:pic>
        <p:nvPicPr>
          <p:cNvPr id="4" name="Picture 2">
            <a:extLst>
              <a:ext uri="{FF2B5EF4-FFF2-40B4-BE49-F238E27FC236}">
                <a16:creationId xmlns:a16="http://schemas.microsoft.com/office/drawing/2014/main" id="{750EC97E-E49C-4D20-818C-A7DF12660E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50967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12B999-65FE-421C-8DFB-D2582DD83054}"/>
              </a:ext>
            </a:extLst>
          </p:cNvPr>
          <p:cNvSpPr>
            <a:spLocks noGrp="1"/>
          </p:cNvSpPr>
          <p:nvPr>
            <p:ph type="ctrTitle"/>
          </p:nvPr>
        </p:nvSpPr>
        <p:spPr/>
        <p:txBody>
          <a:bodyPr>
            <a:normAutofit/>
          </a:bodyPr>
          <a:lstStyle/>
          <a:p>
            <a:r>
              <a:rPr lang="es-ES" sz="4800" dirty="0">
                <a:latin typeface="News Gothic MT" panose="020B0504020203020204" pitchFamily="34" charset="0"/>
              </a:rPr>
              <a:t>GRACIAS POR SU ATENCIÓN</a:t>
            </a:r>
          </a:p>
        </p:txBody>
      </p:sp>
      <p:sp>
        <p:nvSpPr>
          <p:cNvPr id="3" name="Subtítulo 2">
            <a:extLst>
              <a:ext uri="{FF2B5EF4-FFF2-40B4-BE49-F238E27FC236}">
                <a16:creationId xmlns:a16="http://schemas.microsoft.com/office/drawing/2014/main" id="{4F52C688-B140-4F29-97BA-735335DFB051}"/>
              </a:ext>
            </a:extLst>
          </p:cNvPr>
          <p:cNvSpPr>
            <a:spLocks noGrp="1"/>
          </p:cNvSpPr>
          <p:nvPr>
            <p:ph type="subTitle" idx="1"/>
          </p:nvPr>
        </p:nvSpPr>
        <p:spPr/>
        <p:txBody>
          <a:bodyPr/>
          <a:lstStyle/>
          <a:p>
            <a:endParaRPr lang="es-ES" dirty="0"/>
          </a:p>
        </p:txBody>
      </p:sp>
      <p:pic>
        <p:nvPicPr>
          <p:cNvPr id="4" name="Picture 2">
            <a:extLst>
              <a:ext uri="{FF2B5EF4-FFF2-40B4-BE49-F238E27FC236}">
                <a16:creationId xmlns:a16="http://schemas.microsoft.com/office/drawing/2014/main" id="{CE6FEA83-AE1A-43A6-A635-0397011E9F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473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5878BD-609F-41F3-BD0A-FD109099BBDA}"/>
              </a:ext>
            </a:extLst>
          </p:cNvPr>
          <p:cNvSpPr>
            <a:spLocks noGrp="1"/>
          </p:cNvSpPr>
          <p:nvPr>
            <p:ph type="ctrTitle"/>
          </p:nvPr>
        </p:nvSpPr>
        <p:spPr>
          <a:xfrm>
            <a:off x="1524000" y="1122363"/>
            <a:ext cx="9144000" cy="1223272"/>
          </a:xfrm>
        </p:spPr>
        <p:txBody>
          <a:bodyPr/>
          <a:lstStyle/>
          <a:p>
            <a:r>
              <a:rPr lang="es-ES" b="1" dirty="0">
                <a:latin typeface="News Gothic MT" panose="020B0504020203020204" pitchFamily="34" charset="0"/>
              </a:rPr>
              <a:t>RD-LEY 8/2020</a:t>
            </a:r>
          </a:p>
        </p:txBody>
      </p:sp>
      <p:sp>
        <p:nvSpPr>
          <p:cNvPr id="3" name="Subtítulo 2">
            <a:extLst>
              <a:ext uri="{FF2B5EF4-FFF2-40B4-BE49-F238E27FC236}">
                <a16:creationId xmlns:a16="http://schemas.microsoft.com/office/drawing/2014/main" id="{8008752B-0BA9-4A2A-B5BF-6805133B4667}"/>
              </a:ext>
            </a:extLst>
          </p:cNvPr>
          <p:cNvSpPr>
            <a:spLocks noGrp="1"/>
          </p:cNvSpPr>
          <p:nvPr>
            <p:ph type="subTitle" idx="1"/>
          </p:nvPr>
        </p:nvSpPr>
        <p:spPr>
          <a:xfrm>
            <a:off x="1524000" y="2690191"/>
            <a:ext cx="9144000" cy="2567609"/>
          </a:xfrm>
        </p:spPr>
        <p:txBody>
          <a:bodyPr>
            <a:normAutofit/>
          </a:bodyPr>
          <a:lstStyle/>
          <a:p>
            <a:pPr algn="just"/>
            <a:r>
              <a:rPr lang="es-ES" b="1" dirty="0">
                <a:latin typeface="News Gothic MT" panose="020B0504020203020204" pitchFamily="34" charset="0"/>
              </a:rPr>
              <a:t>Preferencia trabajo a distancia</a:t>
            </a:r>
            <a:endParaRPr lang="es-ES" dirty="0">
              <a:latin typeface="News Gothic MT" panose="020B0504020203020204" pitchFamily="34" charset="0"/>
            </a:endParaRPr>
          </a:p>
          <a:p>
            <a:pPr algn="just"/>
            <a:r>
              <a:rPr lang="es-ES" dirty="0">
                <a:latin typeface="News Gothic MT" panose="020B0504020203020204" pitchFamily="34" charset="0"/>
              </a:rPr>
              <a:t>Prioridad frente a otras medidas como el cese temporal o reducción de jornada.</a:t>
            </a:r>
          </a:p>
          <a:p>
            <a:pPr algn="just"/>
            <a:r>
              <a:rPr lang="es-ES" dirty="0">
                <a:latin typeface="News Gothic MT" panose="020B0504020203020204" pitchFamily="34" charset="0"/>
              </a:rPr>
              <a:t>Se cumplirá con la exigencia de la LPRL a través de una autoevaluación de riesgos efectuadas por la propia persona trabajadora.</a:t>
            </a:r>
          </a:p>
          <a:p>
            <a:endParaRPr lang="es-ES" dirty="0"/>
          </a:p>
        </p:txBody>
      </p:sp>
      <p:pic>
        <p:nvPicPr>
          <p:cNvPr id="4" name="Picture 2">
            <a:extLst>
              <a:ext uri="{FF2B5EF4-FFF2-40B4-BE49-F238E27FC236}">
                <a16:creationId xmlns:a16="http://schemas.microsoft.com/office/drawing/2014/main" id="{36BFC5EE-BF84-4698-95ED-8A0F4DC8C2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638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0EA69-1DFE-4D46-92E9-022411CF47C5}"/>
              </a:ext>
            </a:extLst>
          </p:cNvPr>
          <p:cNvSpPr>
            <a:spLocks noGrp="1"/>
          </p:cNvSpPr>
          <p:nvPr>
            <p:ph type="ctrTitle"/>
          </p:nvPr>
        </p:nvSpPr>
        <p:spPr>
          <a:xfrm>
            <a:off x="424068" y="1360902"/>
            <a:ext cx="10535479" cy="4986889"/>
          </a:xfrm>
        </p:spPr>
        <p:txBody>
          <a:bodyPr>
            <a:normAutofit fontScale="90000"/>
          </a:bodyPr>
          <a:lstStyle/>
          <a:p>
            <a:pPr algn="l"/>
            <a:r>
              <a:rPr lang="es-ES" sz="2200" b="1" dirty="0">
                <a:latin typeface="News Gothic MT" panose="020B0504020203020204" pitchFamily="34" charset="0"/>
              </a:rPr>
              <a:t>Derecho a la adaptación del horario y reducción de jornada</a:t>
            </a:r>
            <a:br>
              <a:rPr lang="es-ES" sz="2200" dirty="0">
                <a:latin typeface="News Gothic MT" panose="020B0504020203020204" pitchFamily="34" charset="0"/>
              </a:rPr>
            </a:br>
            <a:r>
              <a:rPr lang="es-ES" sz="2200" dirty="0">
                <a:latin typeface="News Gothic MT" panose="020B0504020203020204" pitchFamily="34" charset="0"/>
              </a:rPr>
              <a:t>Beneficiarios personas trabajadoras con obligación de cuidar un familiar de hasta segundo grado consanguinidad como consecuencia de las medidas gubernamentales por el COVID-19 (cierre colegios, guarderías, residencias, centros de día, etc.)</a:t>
            </a:r>
            <a:br>
              <a:rPr lang="es-ES" sz="2200" dirty="0">
                <a:latin typeface="News Gothic MT" panose="020B0504020203020204" pitchFamily="34" charset="0"/>
              </a:rPr>
            </a:br>
            <a:br>
              <a:rPr lang="es-ES" sz="2200" dirty="0">
                <a:latin typeface="News Gothic MT" panose="020B0504020203020204" pitchFamily="34" charset="0"/>
              </a:rPr>
            </a:br>
            <a:r>
              <a:rPr lang="es-ES" sz="2200" dirty="0">
                <a:latin typeface="News Gothic MT" panose="020B0504020203020204" pitchFamily="34" charset="0"/>
              </a:rPr>
              <a:t> </a:t>
            </a:r>
            <a:br>
              <a:rPr lang="es-ES" sz="2200" dirty="0">
                <a:latin typeface="News Gothic MT" panose="020B0504020203020204" pitchFamily="34" charset="0"/>
              </a:rPr>
            </a:br>
            <a:r>
              <a:rPr lang="es-ES" sz="2200" dirty="0">
                <a:latin typeface="News Gothic MT" panose="020B0504020203020204" pitchFamily="34" charset="0"/>
              </a:rPr>
              <a:t>Derecho individual de cada persona trabajadora.</a:t>
            </a:r>
            <a:br>
              <a:rPr lang="es-ES" sz="2200" dirty="0">
                <a:latin typeface="News Gothic MT" panose="020B0504020203020204" pitchFamily="34" charset="0"/>
              </a:rPr>
            </a:br>
            <a:br>
              <a:rPr lang="es-ES" sz="2200" dirty="0">
                <a:latin typeface="News Gothic MT" panose="020B0504020203020204" pitchFamily="34" charset="0"/>
              </a:rPr>
            </a:br>
            <a:r>
              <a:rPr lang="es-ES" sz="2200" dirty="0">
                <a:latin typeface="News Gothic MT" panose="020B0504020203020204" pitchFamily="34" charset="0"/>
              </a:rPr>
              <a:t>Las medidas se pueden concretar en cambio de turno, alteración del horario, horario flexible, jornada partida o continuada, cambio de centro, cambio de funciones, etc.</a:t>
            </a:r>
            <a:br>
              <a:rPr lang="es-ES" sz="2200" dirty="0">
                <a:latin typeface="News Gothic MT" panose="020B0504020203020204" pitchFamily="34" charset="0"/>
              </a:rPr>
            </a:br>
            <a:br>
              <a:rPr lang="es-ES" sz="2200" dirty="0">
                <a:latin typeface="News Gothic MT" panose="020B0504020203020204" pitchFamily="34" charset="0"/>
              </a:rPr>
            </a:br>
            <a:r>
              <a:rPr lang="es-ES" sz="2200" b="1" dirty="0">
                <a:latin typeface="News Gothic MT" panose="020B0504020203020204" pitchFamily="34" charset="0"/>
              </a:rPr>
              <a:t>Se limita al período excepcional del COVID-19</a:t>
            </a:r>
            <a:br>
              <a:rPr lang="es-ES" sz="2200" dirty="0">
                <a:latin typeface="News Gothic MT" panose="020B0504020203020204" pitchFamily="34" charset="0"/>
              </a:rPr>
            </a:br>
            <a:br>
              <a:rPr lang="es-ES" sz="2200" dirty="0">
                <a:latin typeface="News Gothic MT" panose="020B0504020203020204" pitchFamily="34" charset="0"/>
              </a:rPr>
            </a:br>
            <a:r>
              <a:rPr lang="es-ES" sz="2200" dirty="0">
                <a:latin typeface="News Gothic MT" panose="020B0504020203020204" pitchFamily="34" charset="0"/>
              </a:rPr>
              <a:t>Reducción especial de jornada de hasta el 100% y preaviso 24 horas a la empresa.</a:t>
            </a:r>
            <a:br>
              <a:rPr lang="es-ES" dirty="0"/>
            </a:br>
            <a:endParaRPr lang="es-ES" dirty="0"/>
          </a:p>
        </p:txBody>
      </p:sp>
      <p:pic>
        <p:nvPicPr>
          <p:cNvPr id="4" name="Picture 2">
            <a:extLst>
              <a:ext uri="{FF2B5EF4-FFF2-40B4-BE49-F238E27FC236}">
                <a16:creationId xmlns:a16="http://schemas.microsoft.com/office/drawing/2014/main" id="{FD14EEB3-C06E-4E60-8F08-55B253D960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4507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87CCAA-37BA-40EA-B868-7613C7A80968}"/>
              </a:ext>
            </a:extLst>
          </p:cNvPr>
          <p:cNvSpPr>
            <a:spLocks noGrp="1"/>
          </p:cNvSpPr>
          <p:nvPr>
            <p:ph type="ctrTitle"/>
          </p:nvPr>
        </p:nvSpPr>
        <p:spPr>
          <a:xfrm>
            <a:off x="543338" y="1457326"/>
            <a:ext cx="10893287" cy="5400674"/>
          </a:xfrm>
        </p:spPr>
        <p:txBody>
          <a:bodyPr>
            <a:normAutofit fontScale="90000"/>
          </a:bodyPr>
          <a:lstStyle/>
          <a:p>
            <a:pPr algn="l"/>
            <a:br>
              <a:rPr lang="es-ES" sz="2400" b="1" dirty="0">
                <a:latin typeface="News Gothic MT" panose="020B0504020203020204" pitchFamily="34" charset="0"/>
              </a:rPr>
            </a:br>
            <a:br>
              <a:rPr lang="es-ES" sz="2700" b="1" dirty="0">
                <a:latin typeface="News Gothic MT" panose="020B0504020203020204" pitchFamily="34" charset="0"/>
              </a:rPr>
            </a:br>
            <a:br>
              <a:rPr lang="es-ES" sz="2700" b="1" dirty="0">
                <a:latin typeface="News Gothic MT" panose="020B0504020203020204" pitchFamily="34" charset="0"/>
              </a:rPr>
            </a:br>
            <a:br>
              <a:rPr lang="es-ES" sz="2700" b="1" dirty="0">
                <a:latin typeface="News Gothic MT" panose="020B0504020203020204" pitchFamily="34" charset="0"/>
              </a:rPr>
            </a:br>
            <a:br>
              <a:rPr lang="es-ES" sz="2700" b="1" dirty="0">
                <a:latin typeface="News Gothic MT" panose="020B0504020203020204" pitchFamily="34" charset="0"/>
              </a:rPr>
            </a:br>
            <a:br>
              <a:rPr lang="es-ES" sz="2700" b="1" dirty="0">
                <a:latin typeface="News Gothic MT" panose="020B0504020203020204" pitchFamily="34" charset="0"/>
              </a:rPr>
            </a:br>
            <a:br>
              <a:rPr lang="es-ES" sz="2700" b="1" dirty="0">
                <a:latin typeface="News Gothic MT" panose="020B0504020203020204" pitchFamily="34" charset="0"/>
              </a:rPr>
            </a:br>
            <a:r>
              <a:rPr lang="es-ES" sz="1600" b="1" dirty="0">
                <a:latin typeface="News Gothic MT" panose="020B0504020203020204" pitchFamily="34" charset="0"/>
              </a:rPr>
              <a:t>Prestación extraordinaria cese actividad</a:t>
            </a:r>
            <a:br>
              <a:rPr lang="es-ES" sz="1600" dirty="0">
                <a:latin typeface="News Gothic MT" panose="020B0504020203020204" pitchFamily="34" charset="0"/>
              </a:rPr>
            </a:br>
            <a:br>
              <a:rPr lang="es-ES" sz="1600" dirty="0">
                <a:latin typeface="News Gothic MT" panose="020B0504020203020204" pitchFamily="34" charset="0"/>
              </a:rPr>
            </a:br>
            <a:r>
              <a:rPr lang="es-ES" sz="1600" dirty="0">
                <a:latin typeface="News Gothic MT" panose="020B0504020203020204" pitchFamily="34" charset="0"/>
              </a:rPr>
              <a:t>Vigencia limitada a un mes, a partir de la declaración del estado de alarma (14/03) , o hasta el último día del mes en que finalice el estado de alarma de prolongarse un mes más.</a:t>
            </a:r>
            <a:br>
              <a:rPr lang="es-ES" sz="1600" dirty="0">
                <a:latin typeface="News Gothic MT" panose="020B0504020203020204" pitchFamily="34" charset="0"/>
              </a:rPr>
            </a:br>
            <a:br>
              <a:rPr lang="es-ES" sz="1600" dirty="0">
                <a:latin typeface="News Gothic MT" panose="020B0504020203020204" pitchFamily="34" charset="0"/>
              </a:rPr>
            </a:br>
            <a:r>
              <a:rPr lang="es-ES" sz="1600" dirty="0">
                <a:latin typeface="News Gothic MT" panose="020B0504020203020204" pitchFamily="34" charset="0"/>
              </a:rPr>
              <a:t>Se podrá solicitar cuando la actividad se haya visto suspendida o la facturación se vea reducida al menos en un 75% en relación con el promedio del semestre anterior.</a:t>
            </a:r>
            <a:br>
              <a:rPr lang="es-ES" sz="1600" dirty="0">
                <a:latin typeface="News Gothic MT" panose="020B0504020203020204" pitchFamily="34" charset="0"/>
              </a:rPr>
            </a:br>
            <a:br>
              <a:rPr lang="es-ES" sz="1600" dirty="0">
                <a:latin typeface="News Gothic MT" panose="020B0504020203020204" pitchFamily="34" charset="0"/>
              </a:rPr>
            </a:br>
            <a:r>
              <a:rPr lang="es-ES" sz="1600" b="1" dirty="0">
                <a:latin typeface="News Gothic MT" panose="020B0504020203020204" pitchFamily="34" charset="0"/>
              </a:rPr>
              <a:t>Requisitos:</a:t>
            </a:r>
            <a:br>
              <a:rPr lang="es-ES" sz="1600" dirty="0">
                <a:latin typeface="News Gothic MT" panose="020B0504020203020204" pitchFamily="34" charset="0"/>
              </a:rPr>
            </a:br>
            <a:r>
              <a:rPr lang="es-ES" sz="1600" dirty="0">
                <a:latin typeface="News Gothic MT" panose="020B0504020203020204" pitchFamily="34" charset="0"/>
              </a:rPr>
              <a:t>-Afiliados y en alta</a:t>
            </a:r>
            <a:br>
              <a:rPr lang="es-ES" sz="1600" dirty="0">
                <a:latin typeface="News Gothic MT" panose="020B0504020203020204" pitchFamily="34" charset="0"/>
              </a:rPr>
            </a:br>
            <a:r>
              <a:rPr lang="es-ES" sz="1600" dirty="0">
                <a:latin typeface="News Gothic MT" panose="020B0504020203020204" pitchFamily="34" charset="0"/>
              </a:rPr>
              <a:t>-Hallarse al corriente de pago en las cuotas</a:t>
            </a:r>
            <a:br>
              <a:rPr lang="es-ES" sz="1600" dirty="0">
                <a:latin typeface="News Gothic MT" panose="020B0504020203020204" pitchFamily="34" charset="0"/>
              </a:rPr>
            </a:br>
            <a:br>
              <a:rPr lang="es-ES" sz="1600" dirty="0">
                <a:latin typeface="News Gothic MT" panose="020B0504020203020204" pitchFamily="34" charset="0"/>
              </a:rPr>
            </a:br>
            <a:r>
              <a:rPr lang="es-ES" sz="1600" b="1" dirty="0">
                <a:latin typeface="News Gothic MT" panose="020B0504020203020204" pitchFamily="34" charset="0"/>
              </a:rPr>
              <a:t>Dinámica del derecho</a:t>
            </a:r>
            <a:br>
              <a:rPr lang="es-ES" sz="1600" dirty="0">
                <a:latin typeface="News Gothic MT" panose="020B0504020203020204" pitchFamily="34" charset="0"/>
              </a:rPr>
            </a:br>
            <a:r>
              <a:rPr lang="es-ES" sz="1600" dirty="0">
                <a:latin typeface="News Gothic MT" panose="020B0504020203020204" pitchFamily="34" charset="0"/>
              </a:rPr>
              <a:t>- Prestación incompatible con cualesquiera otras del sistema de SS</a:t>
            </a:r>
            <a:br>
              <a:rPr lang="es-ES" sz="1600" dirty="0">
                <a:latin typeface="News Gothic MT" panose="020B0504020203020204" pitchFamily="34" charset="0"/>
              </a:rPr>
            </a:br>
            <a:r>
              <a:rPr lang="es-ES" sz="1600" dirty="0">
                <a:latin typeface="News Gothic MT" panose="020B0504020203020204" pitchFamily="34" charset="0"/>
              </a:rPr>
              <a:t>- Gestión por las Mutuas AT/EP</a:t>
            </a:r>
            <a:br>
              <a:rPr lang="es-ES" sz="1600" dirty="0">
                <a:latin typeface="News Gothic MT" panose="020B0504020203020204" pitchFamily="34" charset="0"/>
              </a:rPr>
            </a:br>
            <a:r>
              <a:rPr lang="es-ES" sz="1600" dirty="0">
                <a:latin typeface="News Gothic MT" panose="020B0504020203020204" pitchFamily="34" charset="0"/>
              </a:rPr>
              <a:t>- La cotización correspondiente a los días de actividad en el mes de marzo no cubiertos por el cese de actividad y no ingresada en plazo no será objeto de recargo.</a:t>
            </a:r>
            <a:br>
              <a:rPr lang="es-ES" sz="1600" dirty="0">
                <a:latin typeface="News Gothic MT" panose="020B0504020203020204" pitchFamily="34" charset="0"/>
              </a:rPr>
            </a:br>
            <a:r>
              <a:rPr lang="es-ES" sz="1600" dirty="0">
                <a:latin typeface="News Gothic MT" panose="020B0504020203020204" pitchFamily="34" charset="0"/>
              </a:rPr>
              <a:t>- El reconocimiento de la prestación regulada en este artículo podrá solicitarse hasta el último día del mes siguiente al que se produjo la finalización del estado de alarma.</a:t>
            </a:r>
            <a:br>
              <a:rPr lang="es-ES" sz="1600" dirty="0">
                <a:latin typeface="News Gothic MT" panose="020B0504020203020204" pitchFamily="34" charset="0"/>
              </a:rPr>
            </a:br>
            <a:r>
              <a:rPr lang="es-ES" sz="1600" dirty="0">
                <a:latin typeface="News Gothic MT" panose="020B0504020203020204" pitchFamily="34" charset="0"/>
              </a:rPr>
              <a:t>- La acreditación de la reducción de la facturación se realizará mediante la aportación de la información contable que lo justifique, pudiendo hacerse a través de la copia del libro de registro de facturas emitidas y recibidas; del libro diario de ingresos y gastos; del libro registro de ventas e ingresos; o del libro de compras y gastos. Aquellos trabajadores autónomos que no estén obligados a llevar los libros que acreditan el volumen de actividad, deberán acreditar la reducción al menos del 75% exigida por cualquier medio de prueba admitido en derecho.</a:t>
            </a:r>
            <a:br>
              <a:rPr lang="es-ES" sz="1600" dirty="0">
                <a:latin typeface="News Gothic MT" panose="020B0504020203020204" pitchFamily="34" charset="0"/>
              </a:rPr>
            </a:br>
            <a:r>
              <a:rPr lang="es-ES" sz="1600" dirty="0">
                <a:latin typeface="News Gothic MT" panose="020B0504020203020204" pitchFamily="34" charset="0"/>
              </a:rPr>
              <a:t>- Toda solicitud deberá ir acompañada de una declaración jurada en la que se haga constar que se cumplen todos los requisitos exigidos para causar derecho a esta prestación.</a:t>
            </a:r>
            <a:br>
              <a:rPr lang="es-ES" sz="1600" dirty="0">
                <a:latin typeface="News Gothic MT" panose="020B0504020203020204" pitchFamily="34" charset="0"/>
              </a:rPr>
            </a:br>
            <a:r>
              <a:rPr lang="es-ES" sz="1600" dirty="0">
                <a:latin typeface="News Gothic MT" panose="020B0504020203020204" pitchFamily="34" charset="0"/>
              </a:rPr>
              <a:t> </a:t>
            </a:r>
            <a:br>
              <a:rPr lang="es-ES" sz="1600" dirty="0">
                <a:latin typeface="News Gothic MT" panose="020B0504020203020204" pitchFamily="34" charset="0"/>
              </a:rPr>
            </a:br>
            <a:r>
              <a:rPr lang="es-ES" sz="1600" dirty="0">
                <a:latin typeface="News Gothic MT" panose="020B0504020203020204" pitchFamily="34" charset="0"/>
              </a:rPr>
              <a:t>Prestación del 70% de la base reguladora o, </a:t>
            </a:r>
            <a:r>
              <a:rPr lang="es-ES" sz="1600" b="1" dirty="0">
                <a:latin typeface="News Gothic MT" panose="020B0504020203020204" pitchFamily="34" charset="0"/>
              </a:rPr>
              <a:t>para el caso de no tener carencia, el 70% de la base mínima.</a:t>
            </a:r>
            <a:br>
              <a:rPr lang="es-ES" sz="1600" b="1" dirty="0">
                <a:latin typeface="News Gothic MT" panose="020B0504020203020204" pitchFamily="34" charset="0"/>
              </a:rPr>
            </a:br>
            <a:br>
              <a:rPr lang="es-ES" sz="1600" dirty="0">
                <a:latin typeface="News Gothic MT" panose="020B0504020203020204" pitchFamily="34" charset="0"/>
              </a:rPr>
            </a:br>
            <a:r>
              <a:rPr lang="es-ES" sz="1600" dirty="0">
                <a:latin typeface="News Gothic MT" panose="020B0504020203020204" pitchFamily="34" charset="0"/>
              </a:rPr>
              <a:t>El tiempo de percepción se entenderá cotizado y no reducirá períodos futuros de la prestación</a:t>
            </a:r>
            <a:r>
              <a:rPr lang="es-ES" sz="1300" dirty="0">
                <a:latin typeface="News Gothic MT" panose="020B0504020203020204" pitchFamily="34" charset="0"/>
              </a:rPr>
              <a:t>.</a:t>
            </a:r>
            <a:br>
              <a:rPr lang="es-ES" sz="1300" dirty="0">
                <a:latin typeface="News Gothic MT" panose="020B0504020203020204" pitchFamily="34" charset="0"/>
              </a:rPr>
            </a:br>
            <a:endParaRPr lang="es-ES" sz="1300" dirty="0">
              <a:latin typeface="News Gothic MT" panose="020B0504020203020204" pitchFamily="34" charset="0"/>
            </a:endParaRPr>
          </a:p>
        </p:txBody>
      </p:sp>
      <p:pic>
        <p:nvPicPr>
          <p:cNvPr id="4" name="Picture 2">
            <a:extLst>
              <a:ext uri="{FF2B5EF4-FFF2-40B4-BE49-F238E27FC236}">
                <a16:creationId xmlns:a16="http://schemas.microsoft.com/office/drawing/2014/main" id="{A38BC1F8-3F89-4505-82AA-8AEA37CA31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34336" y="0"/>
            <a:ext cx="2157663" cy="1094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899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30F57C-4302-4867-8F8E-3EF692B12E10}"/>
              </a:ext>
            </a:extLst>
          </p:cNvPr>
          <p:cNvSpPr>
            <a:spLocks noGrp="1"/>
          </p:cNvSpPr>
          <p:nvPr>
            <p:ph type="ctrTitle"/>
          </p:nvPr>
        </p:nvSpPr>
        <p:spPr>
          <a:xfrm>
            <a:off x="477079" y="1205948"/>
            <a:ext cx="11025808" cy="5075581"/>
          </a:xfrm>
        </p:spPr>
        <p:txBody>
          <a:bodyPr>
            <a:normAutofit/>
          </a:bodyPr>
          <a:lstStyle/>
          <a:p>
            <a:pPr algn="l"/>
            <a:r>
              <a:rPr lang="es-ES" sz="2400" b="1" dirty="0">
                <a:latin typeface="News Gothic MT" panose="020B0504020203020204" pitchFamily="34" charset="0"/>
              </a:rPr>
              <a:t>Expedientes de regulación temporal de empleo por fuerza mayor (suspensión de contratos o reducción de jornada)</a:t>
            </a:r>
            <a:br>
              <a:rPr lang="es-ES" sz="2400" dirty="0">
                <a:latin typeface="News Gothic MT" panose="020B0504020203020204" pitchFamily="34" charset="0"/>
              </a:rPr>
            </a:br>
            <a:r>
              <a:rPr lang="es-ES" sz="2400" dirty="0">
                <a:latin typeface="News Gothic MT" panose="020B0504020203020204" pitchFamily="34" charset="0"/>
              </a:rPr>
              <a:t>Aplicable para las empresas que sufran pérdidas de actividad como consecuencia del COVID-19, incluida la declaración del estado de alarma, que impliquen suspensión o cancelación de actividades, cierre temporal de locales de afluencia pública, restricciones en el transporte público y, en general, de la movilidad de las personas y/o las mercancías, falta de suministros que impidan gravemente continuar con el desarrollo ordinario de la actividad, o bien en situaciones urgentes y extraordinarias debidas al contagio de la plantilla o la adopción de medidas de aislamiento preventivo decretados por la autoridad sanitaria, que queden debidamente acreditados.</a:t>
            </a:r>
            <a:br>
              <a:rPr lang="es-ES" sz="2400" dirty="0">
                <a:latin typeface="News Gothic MT" panose="020B0504020203020204" pitchFamily="34" charset="0"/>
              </a:rPr>
            </a:br>
            <a:r>
              <a:rPr lang="es-ES" sz="2400" b="1" dirty="0">
                <a:latin typeface="News Gothic MT" panose="020B0504020203020204" pitchFamily="34" charset="0"/>
              </a:rPr>
              <a:t>Tendrán la consideración de provenientes de una situación de fuerza mayor.</a:t>
            </a:r>
            <a:br>
              <a:rPr lang="es-ES" dirty="0"/>
            </a:br>
            <a:endParaRPr lang="es-ES" sz="1600" dirty="0"/>
          </a:p>
        </p:txBody>
      </p:sp>
      <p:pic>
        <p:nvPicPr>
          <p:cNvPr id="4" name="Picture 2">
            <a:extLst>
              <a:ext uri="{FF2B5EF4-FFF2-40B4-BE49-F238E27FC236}">
                <a16:creationId xmlns:a16="http://schemas.microsoft.com/office/drawing/2014/main" id="{710E55F8-63BB-43ED-A2D4-D9BE2F1EBA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3755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6B8F5A-2896-43B6-AA08-BA04C743C928}"/>
              </a:ext>
            </a:extLst>
          </p:cNvPr>
          <p:cNvSpPr>
            <a:spLocks noGrp="1"/>
          </p:cNvSpPr>
          <p:nvPr>
            <p:ph type="ctrTitle"/>
          </p:nvPr>
        </p:nvSpPr>
        <p:spPr>
          <a:xfrm>
            <a:off x="225286" y="1457326"/>
            <a:ext cx="10774017" cy="5400674"/>
          </a:xfrm>
        </p:spPr>
        <p:txBody>
          <a:bodyPr>
            <a:normAutofit fontScale="90000"/>
          </a:bodyPr>
          <a:lstStyle/>
          <a:p>
            <a:pPr algn="l"/>
            <a:r>
              <a:rPr lang="es-ES" sz="2700" dirty="0">
                <a:latin typeface="News Gothic MT" panose="020B0504020203020204" pitchFamily="34" charset="0"/>
              </a:rPr>
              <a:t> </a:t>
            </a:r>
            <a:r>
              <a:rPr lang="es-ES" sz="2700" b="1" dirty="0">
                <a:latin typeface="News Gothic MT" panose="020B0504020203020204" pitchFamily="34" charset="0"/>
              </a:rPr>
              <a:t>Procedimiento:</a:t>
            </a:r>
            <a:br>
              <a:rPr lang="es-ES" sz="2700" dirty="0">
                <a:latin typeface="News Gothic MT" panose="020B0504020203020204" pitchFamily="34" charset="0"/>
              </a:rPr>
            </a:br>
            <a:r>
              <a:rPr lang="es-ES" sz="2700" dirty="0">
                <a:latin typeface="News Gothic MT" panose="020B0504020203020204" pitchFamily="34" charset="0"/>
              </a:rPr>
              <a:t> </a:t>
            </a:r>
            <a:br>
              <a:rPr lang="es-ES" sz="2700" dirty="0">
                <a:latin typeface="News Gothic MT" panose="020B0504020203020204" pitchFamily="34" charset="0"/>
              </a:rPr>
            </a:br>
            <a:r>
              <a:rPr lang="es-ES" sz="2800" dirty="0">
                <a:latin typeface="News Gothic MT" panose="020B0504020203020204" pitchFamily="34" charset="0"/>
              </a:rPr>
              <a:t>i) Solicitud de la empresa a la autoridad laboral (AT) acompañada de un informe relativo a la vinculación de la pérdida de actividad como consecuencia del COVID-19 y, en su caso, documentación acreditativa. Se comunicará la solicitud a las personas trabajadoras o a sus representantes (si los hay) con traslado del informe.</a:t>
            </a:r>
            <a:br>
              <a:rPr lang="es-ES" sz="2800" dirty="0">
                <a:latin typeface="News Gothic MT" panose="020B0504020203020204" pitchFamily="34" charset="0"/>
              </a:rPr>
            </a:br>
            <a:br>
              <a:rPr lang="es-ES" sz="2800" dirty="0">
                <a:latin typeface="News Gothic MT" panose="020B0504020203020204" pitchFamily="34" charset="0"/>
              </a:rPr>
            </a:br>
            <a:r>
              <a:rPr lang="es-ES" sz="2800" dirty="0" err="1">
                <a:latin typeface="News Gothic MT" panose="020B0504020203020204" pitchFamily="34" charset="0"/>
              </a:rPr>
              <a:t>ii</a:t>
            </a:r>
            <a:r>
              <a:rPr lang="es-ES" sz="2800" dirty="0">
                <a:latin typeface="News Gothic MT" panose="020B0504020203020204" pitchFamily="34" charset="0"/>
              </a:rPr>
              <a:t>) Resolución por la AT en el plazo de 5 días y se limitará a constatar la causa de fuerza mayor.</a:t>
            </a:r>
            <a:br>
              <a:rPr lang="es-ES" sz="2800" dirty="0">
                <a:latin typeface="News Gothic MT" panose="020B0504020203020204" pitchFamily="34" charset="0"/>
              </a:rPr>
            </a:br>
            <a:br>
              <a:rPr lang="es-ES" sz="2800" dirty="0">
                <a:latin typeface="News Gothic MT" panose="020B0504020203020204" pitchFamily="34" charset="0"/>
              </a:rPr>
            </a:br>
            <a:r>
              <a:rPr lang="es-ES" sz="2800" dirty="0" err="1">
                <a:latin typeface="News Gothic MT" panose="020B0504020203020204" pitchFamily="34" charset="0"/>
              </a:rPr>
              <a:t>iii</a:t>
            </a:r>
            <a:r>
              <a:rPr lang="es-ES" sz="2800" dirty="0">
                <a:latin typeface="News Gothic MT" panose="020B0504020203020204" pitchFamily="34" charset="0"/>
              </a:rPr>
              <a:t>) Efectos desde la fecha del hecho causante de la fuerza mayor.</a:t>
            </a:r>
            <a:br>
              <a:rPr lang="es-ES" sz="2800" dirty="0">
                <a:latin typeface="News Gothic MT" panose="020B0504020203020204" pitchFamily="34" charset="0"/>
              </a:rPr>
            </a:br>
            <a:br>
              <a:rPr lang="es-ES" sz="2800" dirty="0">
                <a:latin typeface="News Gothic MT" panose="020B0504020203020204" pitchFamily="34" charset="0"/>
              </a:rPr>
            </a:br>
            <a:r>
              <a:rPr lang="es-ES" sz="2800" dirty="0" err="1">
                <a:latin typeface="News Gothic MT" panose="020B0504020203020204" pitchFamily="34" charset="0"/>
              </a:rPr>
              <a:t>iv</a:t>
            </a:r>
            <a:r>
              <a:rPr lang="es-ES" sz="2800" dirty="0">
                <a:latin typeface="News Gothic MT" panose="020B0504020203020204" pitchFamily="34" charset="0"/>
              </a:rPr>
              <a:t>)La decisión final se comunica a los afectados.</a:t>
            </a:r>
            <a:br>
              <a:rPr lang="es-ES" dirty="0"/>
            </a:br>
            <a:endParaRPr lang="es-ES" dirty="0"/>
          </a:p>
        </p:txBody>
      </p:sp>
      <p:pic>
        <p:nvPicPr>
          <p:cNvPr id="4" name="Picture 2">
            <a:extLst>
              <a:ext uri="{FF2B5EF4-FFF2-40B4-BE49-F238E27FC236}">
                <a16:creationId xmlns:a16="http://schemas.microsoft.com/office/drawing/2014/main" id="{2DCED0A3-33C1-41B0-84DA-7268ADB7C9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5248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E7AFB0-D5CF-4F48-99C9-C0B23DC6B557}"/>
              </a:ext>
            </a:extLst>
          </p:cNvPr>
          <p:cNvSpPr>
            <a:spLocks noGrp="1"/>
          </p:cNvSpPr>
          <p:nvPr>
            <p:ph type="ctrTitle"/>
          </p:nvPr>
        </p:nvSpPr>
        <p:spPr>
          <a:xfrm>
            <a:off x="643240" y="846966"/>
            <a:ext cx="10316308" cy="5164068"/>
          </a:xfrm>
        </p:spPr>
        <p:txBody>
          <a:bodyPr>
            <a:normAutofit/>
          </a:bodyPr>
          <a:lstStyle/>
          <a:p>
            <a:pPr algn="l"/>
            <a:r>
              <a:rPr lang="es-ES" sz="3100" b="1" dirty="0">
                <a:latin typeface="News Gothic MT" panose="020B0504020203020204" pitchFamily="34" charset="0"/>
              </a:rPr>
              <a:t>Expedientes de regulación por causas ETOP:</a:t>
            </a:r>
            <a:br>
              <a:rPr lang="es-ES" sz="3100" b="1" dirty="0">
                <a:latin typeface="News Gothic MT" panose="020B0504020203020204" pitchFamily="34" charset="0"/>
              </a:rPr>
            </a:br>
            <a:br>
              <a:rPr lang="es-ES" sz="3100" dirty="0">
                <a:latin typeface="News Gothic MT" panose="020B0504020203020204" pitchFamily="34" charset="0"/>
              </a:rPr>
            </a:br>
            <a:r>
              <a:rPr lang="es-ES" sz="2600" dirty="0">
                <a:latin typeface="News Gothic MT" panose="020B0504020203020204" pitchFamily="34" charset="0"/>
              </a:rPr>
              <a:t>Comisión negociadora:</a:t>
            </a:r>
            <a:br>
              <a:rPr lang="es-ES" sz="2600" dirty="0">
                <a:latin typeface="News Gothic MT" panose="020B0504020203020204" pitchFamily="34" charset="0"/>
              </a:rPr>
            </a:br>
            <a:r>
              <a:rPr lang="es-ES" sz="2600" dirty="0">
                <a:latin typeface="News Gothic MT" panose="020B0504020203020204" pitchFamily="34" charset="0"/>
              </a:rPr>
              <a:t>-  RLT</a:t>
            </a:r>
            <a:br>
              <a:rPr lang="es-ES" sz="2600" dirty="0">
                <a:latin typeface="News Gothic MT" panose="020B0504020203020204" pitchFamily="34" charset="0"/>
              </a:rPr>
            </a:br>
            <a:r>
              <a:rPr lang="es-ES" sz="2600" dirty="0">
                <a:latin typeface="News Gothic MT" panose="020B0504020203020204" pitchFamily="34" charset="0"/>
              </a:rPr>
              <a:t>-  Comisión integrada por sindicatos representativos</a:t>
            </a:r>
            <a:br>
              <a:rPr lang="es-ES" sz="2600" dirty="0">
                <a:latin typeface="News Gothic MT" panose="020B0504020203020204" pitchFamily="34" charset="0"/>
              </a:rPr>
            </a:br>
            <a:r>
              <a:rPr lang="es-ES" sz="2600" dirty="0">
                <a:latin typeface="News Gothic MT" panose="020B0504020203020204" pitchFamily="34" charset="0"/>
              </a:rPr>
              <a:t>-  3 personas trabajadoras de la empresa</a:t>
            </a:r>
            <a:br>
              <a:rPr lang="es-ES" sz="2600" dirty="0">
                <a:latin typeface="News Gothic MT" panose="020B0504020203020204" pitchFamily="34" charset="0"/>
              </a:rPr>
            </a:br>
            <a:r>
              <a:rPr lang="es-ES" sz="2600" dirty="0">
                <a:latin typeface="News Gothic MT" panose="020B0504020203020204" pitchFamily="34" charset="0"/>
              </a:rPr>
              <a:t>-  Constitución de la comisión en el plazo máximo de 5 días.</a:t>
            </a:r>
            <a:br>
              <a:rPr lang="es-ES" sz="2600" dirty="0">
                <a:latin typeface="News Gothic MT" panose="020B0504020203020204" pitchFamily="34" charset="0"/>
              </a:rPr>
            </a:br>
            <a:r>
              <a:rPr lang="es-ES" sz="2600" dirty="0">
                <a:latin typeface="News Gothic MT" panose="020B0504020203020204" pitchFamily="34" charset="0"/>
              </a:rPr>
              <a:t>-  Período consultas máximo 7 días.</a:t>
            </a:r>
            <a:br>
              <a:rPr lang="es-ES" sz="2600" dirty="0">
                <a:latin typeface="News Gothic MT" panose="020B0504020203020204" pitchFamily="34" charset="0"/>
              </a:rPr>
            </a:br>
            <a:r>
              <a:rPr lang="es-ES" sz="2600" dirty="0">
                <a:latin typeface="News Gothic MT" panose="020B0504020203020204" pitchFamily="34" charset="0"/>
              </a:rPr>
              <a:t>-  Informe ITSS máximo 7 días.</a:t>
            </a:r>
            <a:br>
              <a:rPr lang="es-ES" dirty="0"/>
            </a:br>
            <a:endParaRPr lang="es-ES" dirty="0"/>
          </a:p>
        </p:txBody>
      </p:sp>
      <p:pic>
        <p:nvPicPr>
          <p:cNvPr id="4" name="Picture 2">
            <a:extLst>
              <a:ext uri="{FF2B5EF4-FFF2-40B4-BE49-F238E27FC236}">
                <a16:creationId xmlns:a16="http://schemas.microsoft.com/office/drawing/2014/main" id="{8B0813EF-48A6-4A85-9852-350C0DF697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05950" y="334963"/>
            <a:ext cx="2686050" cy="139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513246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4663</Words>
  <Application>Microsoft Office PowerPoint</Application>
  <PresentationFormat>Panorámica</PresentationFormat>
  <Paragraphs>127</Paragraphs>
  <Slides>36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36</vt:i4>
      </vt:variant>
    </vt:vector>
  </HeadingPairs>
  <TitlesOfParts>
    <vt:vector size="41" baseType="lpstr">
      <vt:lpstr>Arial</vt:lpstr>
      <vt:lpstr>Calibri</vt:lpstr>
      <vt:lpstr>Calibri Light</vt:lpstr>
      <vt:lpstr>News Gothic MT</vt:lpstr>
      <vt:lpstr>Tema de Office</vt:lpstr>
      <vt:lpstr>ACTUALIZACIÓN MEDIDAS LABORALES Y SS COVID-19</vt:lpstr>
      <vt:lpstr>RD-LEY 6/2020</vt:lpstr>
      <vt:lpstr>RD-LEY 7/2020  Medidas de apoyo a la prolongación del periodo de actividad de los trabajadores con contratos fijos discontinuos en los sectores de turismo y comercio y hostelería vinculados a la actividad turística. </vt:lpstr>
      <vt:lpstr>RD-LEY 8/2020</vt:lpstr>
      <vt:lpstr>Derecho a la adaptación del horario y reducción de jornada Beneficiarios personas trabajadoras con obligación de cuidar un familiar de hasta segundo grado consanguinidad como consecuencia de las medidas gubernamentales por el COVID-19 (cierre colegios, guarderías, residencias, centros de día, etc.)    Derecho individual de cada persona trabajadora.  Las medidas se pueden concretar en cambio de turno, alteración del horario, horario flexible, jornada partida o continuada, cambio de centro, cambio de funciones, etc.  Se limita al período excepcional del COVID-19  Reducción especial de jornada de hasta el 100% y preaviso 24 horas a la empresa. </vt:lpstr>
      <vt:lpstr>       Prestación extraordinaria cese actividad  Vigencia limitada a un mes, a partir de la declaración del estado de alarma (14/03) , o hasta el último día del mes en que finalice el estado de alarma de prolongarse un mes más.  Se podrá solicitar cuando la actividad se haya visto suspendida o la facturación se vea reducida al menos en un 75% en relación con el promedio del semestre anterior.  Requisitos: -Afiliados y en alta -Hallarse al corriente de pago en las cuotas  Dinámica del derecho - Prestación incompatible con cualesquiera otras del sistema de SS - Gestión por las Mutuas AT/EP - La cotización correspondiente a los días de actividad en el mes de marzo no cubiertos por el cese de actividad y no ingresada en plazo no será objeto de recargo. - El reconocimiento de la prestación regulada en este artículo podrá solicitarse hasta el último día del mes siguiente al que se produjo la finalización del estado de alarma. - La acreditación de la reducción de la facturación se realizará mediante la aportación de la información contable que lo justifique, pudiendo hacerse a través de la copia del libro de registro de facturas emitidas y recibidas; del libro diario de ingresos y gastos; del libro registro de ventas e ingresos; o del libro de compras y gastos. Aquellos trabajadores autónomos que no estén obligados a llevar los libros que acreditan el volumen de actividad, deberán acreditar la reducción al menos del 75% exigida por cualquier medio de prueba admitido en derecho. - Toda solicitud deberá ir acompañada de una declaración jurada en la que se haga constar que se cumplen todos los requisitos exigidos para causar derecho a esta prestación.   Prestación del 70% de la base reguladora o, para el caso de no tener carencia, el 70% de la base mínima.  El tiempo de percepción se entenderá cotizado y no reducirá períodos futuros de la prestación. </vt:lpstr>
      <vt:lpstr>Expedientes de regulación temporal de empleo por fuerza mayor (suspensión de contratos o reducción de jornada) Aplicable para las empresas que sufran pérdidas de actividad como consecuencia del COVID-19, incluida la declaración del estado de alarma, que impliquen suspensión o cancelación de actividades, cierre temporal de locales de afluencia pública, restricciones en el transporte público y, en general, de la movilidad de las personas y/o las mercancías, falta de suministros que impidan gravemente continuar con el desarrollo ordinario de la actividad, o bien en situaciones urgentes y extraordinarias debidas al contagio de la plantilla o la adopción de medidas de aislamiento preventivo decretados por la autoridad sanitaria, que queden debidamente acreditados. Tendrán la consideración de provenientes de una situación de fuerza mayor. </vt:lpstr>
      <vt:lpstr> Procedimiento:   i) Solicitud de la empresa a la autoridad laboral (AT) acompañada de un informe relativo a la vinculación de la pérdida de actividad como consecuencia del COVID-19 y, en su caso, documentación acreditativa. Se comunicará la solicitud a las personas trabajadoras o a sus representantes (si los hay) con traslado del informe.  ii) Resolución por la AT en el plazo de 5 días y se limitará a constatar la causa de fuerza mayor.  iii) Efectos desde la fecha del hecho causante de la fuerza mayor.  iv)La decisión final se comunica a los afectados. </vt:lpstr>
      <vt:lpstr>Expedientes de regulación por causas ETOP:  Comisión negociadora: -  RLT -  Comisión integrada por sindicatos representativos -  3 personas trabajadoras de la empresa -  Constitución de la comisión en el plazo máximo de 5 días. -  Período consultas máximo 7 días. -  Informe ITSS máximo 7 días. </vt:lpstr>
      <vt:lpstr>Cotización durante los expedientes de suspensión de contratos o reducción de jornada derivados de fuerza mayor por el COVID-19  Exoneración de cotización durante el período de suspensión/reducción de jornada:  -  100% cuando la empresa tenga menos de 50 trabajadores a 29/02/2020. -  75% cuando la empresa tenga 50 o más trabajadores a fecha 29/02/2020. -  Consideración de período cotizado para los afectados. -  Compromiso mantenimiento del empleo durante 6 meses. </vt:lpstr>
      <vt:lpstr>Desempleo   Las prestaciones derivadas de las suspensiones y reducciones de jornada con base a las circunstancias extraordinarias:  -  Reconocimiento sin carencia previa. -  No computarán a efectos de consumir los períodos máximos. -  Fijos discontinuos podrán ampliar la prestación hasta 90 días. -  Inaplicación del plazo de 15 días para solicitar la prestación por desempleo. -  Prórroga del subsidio por desempleo y declaración de rentas anual -  Se suspende la solicitud de prórroga -  Suspensión del plazo para la presentación de la declaración de rentas </vt:lpstr>
      <vt:lpstr>Las medidas referentes a ERE´s exoneración de cuotas y desempleo mantendrán su vigencia mientras dure la situación del COVID-19 y el resto un mes salvo prórroga expresa.  No aplicación suspensión plazos administrativos del Real Decreto 463/2020.  </vt:lpstr>
      <vt:lpstr>RD-LEY 9/2020</vt:lpstr>
      <vt:lpstr>Especialidades prestación desempleo derivada ERTES fuerza o causas ETOP por Covid-19</vt:lpstr>
      <vt:lpstr>Interrupción del cómputo de la duración máxima de los contratos temporales </vt:lpstr>
      <vt:lpstr>Limitación de la duración de los expedientes temporales de regulación de empleo basados en FUERZA MAYOR</vt:lpstr>
      <vt:lpstr>Régimen sancionador y reintegro de prestaciones indebidas </vt:lpstr>
      <vt:lpstr>Fecha de efectos de las prestaciones por desempleo derivadas de los procedimientos basados en las causas de fuerza mayor o ETOP </vt:lpstr>
      <vt:lpstr>RD-LEY 10/2020</vt:lpstr>
      <vt:lpstr>AMBITO SUBJETIVO DEL PERMISO</vt:lpstr>
      <vt:lpstr>EXCEPCIONES</vt:lpstr>
      <vt:lpstr>RECUPERACIÓN DE LAS HORAS NO TRABAJADAS EN VIRTUD DEL PERMISO</vt:lpstr>
      <vt:lpstr>ACTIVIDADES ESENCIALES</vt:lpstr>
      <vt:lpstr>Presentación de PowerPoint</vt:lpstr>
      <vt:lpstr>Presentación de PowerPoint</vt:lpstr>
      <vt:lpstr>Presentación de PowerPoint</vt:lpstr>
      <vt:lpstr>RD-LEY 11/2020</vt:lpstr>
      <vt:lpstr>Cuantía:</vt:lpstr>
      <vt:lpstr>Subsidio de desempleo excepcional por fin de contrato temporal</vt:lpstr>
      <vt:lpstr>Moratoria de las cotizaciones sociales a la Seguridad Social</vt:lpstr>
      <vt:lpstr>Presentación de PowerPoint</vt:lpstr>
      <vt:lpstr>Aplazamiento en el pago de deudas con la Seguridad Social</vt:lpstr>
      <vt:lpstr>Incapacidad temporal en situación excepcional de confinamiento total </vt:lpstr>
      <vt:lpstr>EXONERACIÓN DE CUOTAS ERTE FM Y MANTENIMIENTO DEL VOLUMEN DE EMPLEO sectores de las artes escénicas, musicales y del cinematográfico y audiovisual</vt:lpstr>
      <vt:lpstr>Compatibilidad del subsidio por cuidado de menor y prestación por desempleo o cese de actividad durante la permanencia del estado de alarma</vt:lpstr>
      <vt:lpstr>GRACIAS POR SU ATENCIÓN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PRINCIPALES MEDIDAS EN MATERIA LABORAL Y SEGURIDAD SOCIAL DERIVADAS DE LA PANDEMIA POR COVID-19</dc:title>
  <dc:creator>Ángel Santos - ETL</dc:creator>
  <cp:lastModifiedBy>Ángel Santos - ETL</cp:lastModifiedBy>
  <cp:revision>32</cp:revision>
  <dcterms:created xsi:type="dcterms:W3CDTF">2020-03-19T08:04:43Z</dcterms:created>
  <dcterms:modified xsi:type="dcterms:W3CDTF">2020-04-06T07:40:25Z</dcterms:modified>
</cp:coreProperties>
</file>